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03" r:id="rId4"/>
    <p:sldMasterId id="2147484341" r:id="rId5"/>
    <p:sldMasterId id="2147484351" r:id="rId6"/>
  </p:sldMasterIdLst>
  <p:notesMasterIdLst>
    <p:notesMasterId r:id="rId38"/>
  </p:notesMasterIdLst>
  <p:handoutMasterIdLst>
    <p:handoutMasterId r:id="rId39"/>
  </p:handoutMasterIdLst>
  <p:sldIdLst>
    <p:sldId id="1519" r:id="rId7"/>
    <p:sldId id="1646" r:id="rId8"/>
    <p:sldId id="1654" r:id="rId9"/>
    <p:sldId id="1718" r:id="rId10"/>
    <p:sldId id="1656" r:id="rId11"/>
    <p:sldId id="1674" r:id="rId12"/>
    <p:sldId id="1645" r:id="rId13"/>
    <p:sldId id="1719" r:id="rId14"/>
    <p:sldId id="1698" r:id="rId15"/>
    <p:sldId id="1669" r:id="rId16"/>
    <p:sldId id="1686" r:id="rId17"/>
    <p:sldId id="1660" r:id="rId18"/>
    <p:sldId id="1705" r:id="rId19"/>
    <p:sldId id="1707" r:id="rId20"/>
    <p:sldId id="1708" r:id="rId21"/>
    <p:sldId id="1709" r:id="rId22"/>
    <p:sldId id="1710" r:id="rId23"/>
    <p:sldId id="1713" r:id="rId24"/>
    <p:sldId id="1714" r:id="rId25"/>
    <p:sldId id="1711" r:id="rId26"/>
    <p:sldId id="1712" r:id="rId27"/>
    <p:sldId id="1659" r:id="rId28"/>
    <p:sldId id="1658" r:id="rId29"/>
    <p:sldId id="1662" r:id="rId30"/>
    <p:sldId id="1679" r:id="rId31"/>
    <p:sldId id="1682" r:id="rId32"/>
    <p:sldId id="1715" r:id="rId33"/>
    <p:sldId id="1681" r:id="rId34"/>
    <p:sldId id="1684" r:id="rId35"/>
    <p:sldId id="1721" r:id="rId36"/>
    <p:sldId id="1580" r:id="rId37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ulture Module" id="{C23A1B53-6830-409A-AE22-77BBA18D775C}">
          <p14:sldIdLst>
            <p14:sldId id="1519"/>
            <p14:sldId id="1646"/>
            <p14:sldId id="1654"/>
            <p14:sldId id="1718"/>
            <p14:sldId id="1656"/>
            <p14:sldId id="1674"/>
            <p14:sldId id="1645"/>
            <p14:sldId id="1719"/>
            <p14:sldId id="1698"/>
            <p14:sldId id="1669"/>
            <p14:sldId id="1686"/>
            <p14:sldId id="1660"/>
            <p14:sldId id="1705"/>
            <p14:sldId id="1707"/>
            <p14:sldId id="1708"/>
            <p14:sldId id="1709"/>
            <p14:sldId id="1710"/>
            <p14:sldId id="1713"/>
            <p14:sldId id="1714"/>
            <p14:sldId id="1711"/>
            <p14:sldId id="1712"/>
            <p14:sldId id="1659"/>
            <p14:sldId id="1658"/>
            <p14:sldId id="1662"/>
            <p14:sldId id="1679"/>
            <p14:sldId id="1682"/>
            <p14:sldId id="1715"/>
            <p14:sldId id="1681"/>
            <p14:sldId id="1684"/>
            <p14:sldId id="1721"/>
            <p14:sldId id="158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Dawn Hagen" initials="DH" lastIdx="1" clrIdx="7">
    <p:extLst/>
  </p:cmAuthor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  <p:cmAuthor id="4" name="Caitlin McCabe" initials="CM" lastIdx="9" clrIdx="4">
    <p:extLst/>
  </p:cmAuthor>
  <p:cmAuthor id="5" name="Sylvia Tedjo (Silver Fox)" initials="ST(F" lastIdx="9" clrIdx="5">
    <p:extLst/>
  </p:cmAuthor>
  <p:cmAuthor id="6" name="Stephanie Cohen Glass" initials="SCG" lastIdx="6" clrIdx="6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7"/>
    <a:srgbClr val="00BEF4"/>
    <a:srgbClr val="FF8C00"/>
    <a:srgbClr val="FFB900"/>
    <a:srgbClr val="D83B01"/>
    <a:srgbClr val="5C2D91"/>
    <a:srgbClr val="FFF200"/>
    <a:srgbClr val="107C10"/>
    <a:srgbClr val="5C005C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94" autoAdjust="0"/>
    <p:restoredTop sz="76779" autoAdjust="0"/>
  </p:normalViewPr>
  <p:slideViewPr>
    <p:cSldViewPr snapToGrid="0">
      <p:cViewPr varScale="1">
        <p:scale>
          <a:sx n="59" d="100"/>
          <a:sy n="59" d="100"/>
        </p:scale>
        <p:origin x="693" y="3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8" d="100"/>
        <a:sy n="168" d="100"/>
      </p:scale>
      <p:origin x="0" y="0"/>
    </p:cViewPr>
  </p:sorterViewPr>
  <p:notesViewPr>
    <p:cSldViewPr snapToGrid="0" showGuides="1">
      <p:cViewPr varScale="1">
        <p:scale>
          <a:sx n="83" d="100"/>
          <a:sy n="83" d="100"/>
        </p:scale>
        <p:origin x="2700" y="9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3037840" cy="464820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l">
              <a:defRPr sz="1200"/>
            </a:lvl1pPr>
          </a:lstStyle>
          <a:p>
            <a:r>
              <a:rPr lang="en-US" dirty="0"/>
              <a:t>PRISM FY16</a:t>
            </a:r>
          </a:p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5/16/2016 11:19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1" y="8829966"/>
            <a:ext cx="5923788" cy="337975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l">
              <a:defRPr sz="1200"/>
            </a:lvl1pPr>
          </a:lstStyle>
          <a:p>
            <a:pPr marL="405989" defTabSz="931365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912104" y="8829967"/>
            <a:ext cx="1096674" cy="464820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.jpg>
</file>

<file path=ppt/media/image5.png>
</file>

<file path=ppt/media/image6.jpg>
</file>

<file path=ppt/media/image7.png>
</file>

<file path=ppt/media/image8.pn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/>
              <a:t>PRISM FY16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67" tIns="46584" rIns="93167" bIns="46584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marL="582296" indent="0" algn="l">
              <a:defRPr sz="1200"/>
            </a:lvl1pPr>
          </a:lstStyle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5/16/2016 11:19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67" tIns="46584" rIns="93167" bIns="4658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PRISM FY16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5/16/2016 11:19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536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265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5834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>
                <a:solidFill>
                  <a:srgbClr val="000000"/>
                </a:solidFill>
              </a:rPr>
              <a:t>UWP has C# and C++/CX.</a:t>
            </a:r>
          </a:p>
          <a:p>
            <a:endParaRPr lang="is-IS" baseline="0" dirty="0">
              <a:solidFill>
                <a:srgbClr val="000000"/>
              </a:solidFill>
            </a:endParaRPr>
          </a:p>
          <a:p>
            <a:r>
              <a:rPr lang="is-IS" baseline="0" dirty="0">
                <a:solidFill>
                  <a:srgbClr val="000000"/>
                </a:solidFill>
              </a:rPr>
              <a:t>- Android offers Java Modules with reflection, we wanted the same ease of use</a:t>
            </a:r>
          </a:p>
          <a:p>
            <a:pPr marL="171450" indent="-171450">
              <a:buFontTx/>
              <a:buChar char="-"/>
            </a:pPr>
            <a:r>
              <a:rPr lang="is-IS" baseline="0" dirty="0">
                <a:solidFill>
                  <a:srgbClr val="000000"/>
                </a:solidFill>
              </a:rPr>
              <a:t>While could use WinRT components for C# interop with C++ core framework,  certainly more complicated than...</a:t>
            </a:r>
          </a:p>
          <a:p>
            <a:pPr marL="171450" indent="-171450">
              <a:buFontTx/>
              <a:buChar char="-"/>
            </a:pPr>
            <a:r>
              <a:rPr lang="is-IS" baseline="0" dirty="0">
                <a:solidFill>
                  <a:srgbClr val="000000"/>
                </a:solidFill>
              </a:rPr>
              <a:t>Flipside, it‘s very easy to expose C++ libraries to C# via pInvoke or interop </a:t>
            </a:r>
          </a:p>
          <a:p>
            <a:pPr marL="171450" indent="-171450">
              <a:buFontTx/>
              <a:buChar char="-"/>
            </a:pPr>
            <a:endParaRPr lang="is-IS" baseline="0" dirty="0">
              <a:solidFill>
                <a:srgbClr val="000000"/>
              </a:solidFill>
            </a:endParaRPr>
          </a:p>
          <a:p>
            <a:pPr marL="171450" indent="-171450">
              <a:buFontTx/>
              <a:buChar char="-"/>
            </a:pPr>
            <a:r>
              <a:rPr lang="is-IS" baseline="0" dirty="0">
                <a:solidFill>
                  <a:srgbClr val="000000"/>
                </a:solidFill>
              </a:rPr>
              <a:t>On the same note, somebody needs to maintain these core native libraries, and our initial guess was that the more symmetry with ReactAndroid the better</a:t>
            </a:r>
          </a:p>
          <a:p>
            <a:pPr marL="0" indent="0">
              <a:buFontTx/>
              <a:buNone/>
            </a:pPr>
            <a:endParaRPr lang="is-IS" baseline="0" dirty="0">
              <a:solidFill>
                <a:srgbClr val="000000"/>
              </a:solidFill>
            </a:endParaRPr>
          </a:p>
          <a:p>
            <a:pPr marL="171450" indent="-171450">
              <a:buFontTx/>
              <a:buChar char="-"/>
            </a:pPr>
            <a:r>
              <a:rPr lang="is-IS" baseline="0" dirty="0">
                <a:solidFill>
                  <a:srgbClr val="000000"/>
                </a:solidFill>
              </a:rPr>
              <a:t>*!*!, Clearly, C++/CX is going to win here, pooling, .NET Native compilation</a:t>
            </a:r>
          </a:p>
          <a:p>
            <a:pPr marL="171450" indent="-171450">
              <a:buFontTx/>
              <a:buChar char="-"/>
            </a:pPr>
            <a:r>
              <a:rPr lang="is-IS" baseline="0" dirty="0">
                <a:solidFill>
                  <a:srgbClr val="000000"/>
                </a:solidFill>
              </a:rPr>
              <a:t>Also drop into C++ for hot code paths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979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1053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9367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5039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50705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3365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19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9317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922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makes react appealing?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Tx/>
              <a:buNone/>
            </a:pPr>
            <a:r>
              <a:rPr lang="en-US" sz="900" dirty="0">
                <a:solidFill>
                  <a:schemeClr val="bg1"/>
                </a:solidFill>
              </a:rPr>
              <a:t>- “The ‘V’ in MVC”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Tx/>
              <a:buNone/>
            </a:pPr>
            <a:r>
              <a:rPr lang="en-US" sz="900" dirty="0">
                <a:solidFill>
                  <a:schemeClr val="bg1"/>
                </a:solidFill>
              </a:rPr>
              <a:t>- Declarative UI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900" dirty="0">
                <a:solidFill>
                  <a:schemeClr val="bg1"/>
                </a:solidFill>
              </a:rPr>
              <a:t>-</a:t>
            </a:r>
            <a:r>
              <a:rPr lang="en-US" sz="900" baseline="0" dirty="0">
                <a:solidFill>
                  <a:schemeClr val="bg1"/>
                </a:solidFill>
              </a:rPr>
              <a:t> </a:t>
            </a:r>
            <a:r>
              <a:rPr lang="en-US" sz="900" dirty="0">
                <a:solidFill>
                  <a:schemeClr val="bg1"/>
                </a:solidFill>
              </a:rPr>
              <a:t>Composability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900" dirty="0">
                <a:solidFill>
                  <a:schemeClr val="bg1"/>
                </a:solidFill>
              </a:rPr>
              <a:t>- Shadow DOM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PRISM FY16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5/16/2016 11:19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9271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9335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3299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Would be great if these could be videos.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PRISM FY16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5/16/2016 11:19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4173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9227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26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66222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7908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900" dirty="0">
                <a:solidFill>
                  <a:schemeClr val="bg1"/>
                </a:solidFill>
              </a:rPr>
              <a:t>- Some stuff about shipping on the app store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900" dirty="0">
                <a:solidFill>
                  <a:schemeClr val="bg1"/>
                </a:solidFill>
              </a:rPr>
              <a:t>- .NET Native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900" dirty="0">
                <a:solidFill>
                  <a:schemeClr val="bg1"/>
                </a:solidFill>
              </a:rPr>
              <a:t>- Reflection issues, JSON </a:t>
            </a:r>
            <a:r>
              <a:rPr lang="en-US" sz="900" dirty="0" err="1">
                <a:solidFill>
                  <a:schemeClr val="bg1"/>
                </a:solidFill>
              </a:rPr>
              <a:t>serializer</a:t>
            </a:r>
            <a:r>
              <a:rPr lang="en-US" sz="900" dirty="0">
                <a:solidFill>
                  <a:schemeClr val="bg1"/>
                </a:solidFill>
              </a:rPr>
              <a:t> issues, etc.</a:t>
            </a:r>
          </a:p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28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550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- React Native Desktop / Xbox paradigms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- Plans for moving forward on OSS contribution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- Call to action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8180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- React Native Desktop / Xbox paradigms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- Plans for moving forward on OSS contribution</a:t>
            </a:r>
          </a:p>
          <a:p>
            <a:pPr marL="0" indent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3600" dirty="0">
                <a:solidFill>
                  <a:schemeClr val="bg1"/>
                </a:solidFill>
              </a:rPr>
              <a:t>- Call to action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30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153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>
                <a:solidFill>
                  <a:srgbClr val="000000"/>
                </a:solidFill>
              </a:rPr>
              <a:t>isomorphic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6855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>
                <a:solidFill>
                  <a:srgbClr val="000000"/>
                </a:solidFill>
              </a:rPr>
              <a:t>Takes all those great reasons to use React and translates them to composing views on native platforms.</a:t>
            </a:r>
          </a:p>
          <a:p>
            <a:r>
              <a:rPr lang="is-IS" baseline="0" dirty="0">
                <a:solidFill>
                  <a:srgbClr val="000000"/>
                </a:solidFill>
              </a:rPr>
              <a:t>The shadow DOM translates into Views and ViewGroups in the case of Android, or FrameworkElements and Canvases in the case of UWP.</a:t>
            </a:r>
          </a:p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1492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007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362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is-IS" baseline="0" dirty="0">
                <a:solidFill>
                  <a:srgbClr val="000000"/>
                </a:solidFill>
              </a:rPr>
              <a:t>Hybrid mobile app frameworks are everywhere, and frameworks like Xamarin give you native performance across iOS and Android with .NET so...</a:t>
            </a:r>
          </a:p>
          <a:p>
            <a:r>
              <a:rPr lang="is-IS" baseline="0" dirty="0">
                <a:solidFill>
                  <a:srgbClr val="000000"/>
                </a:solidFill>
              </a:rPr>
              <a:t>Why React Native?</a:t>
            </a:r>
          </a:p>
          <a:p>
            <a:r>
              <a:rPr lang="is-IS" baseline="0" dirty="0">
                <a:solidFill>
                  <a:srgbClr val="000000"/>
                </a:solidFill>
              </a:rPr>
              <a:t>- Most people already understand the economics of sharing code and fixing a bug once across multiple platforms...</a:t>
            </a:r>
          </a:p>
          <a:p>
            <a: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r>
              <a:rPr lang="is-IS" baseline="0" dirty="0">
                <a:solidFill>
                  <a:srgbClr val="000000"/>
                </a:solidFill>
              </a:rPr>
              <a:t>- Unlike Xamarin, React Native and Cordova give you access to Web-like release agility with tools like CodePush...</a:t>
            </a:r>
          </a:p>
          <a:p>
            <a:r>
              <a:rPr lang="is-IS" baseline="0" dirty="0">
                <a:solidFill>
                  <a:srgbClr val="000000"/>
                </a:solidFill>
              </a:rPr>
              <a:t>- Similar to Cordova, your HTML and JavaScript skills transfer over to native app development...</a:t>
            </a:r>
          </a:p>
          <a:p>
            <a:r>
              <a:rPr lang="is-IS" baseline="0" dirty="0">
                <a:solidFill>
                  <a:srgbClr val="000000"/>
                </a:solidFill>
              </a:rPr>
              <a:t>- Similar to the way Xamarin, which gives you access to existing libraries out their on NuGet, React Native gives you access to a wealth of JavaScript modules on NPM</a:t>
            </a:r>
          </a:p>
          <a:p>
            <a:r>
              <a:rPr lang="is-IS" baseline="0" dirty="0">
                <a:solidFill>
                  <a:srgbClr val="000000"/>
                </a:solidFill>
              </a:rPr>
              <a:t>- Similar to Xamarin, the views that are rendered in your apps are real native views, not just Web views with access to runtime APIs as in Cordova.</a:t>
            </a:r>
          </a:p>
          <a:p>
            <a:endParaRPr lang="is-IS" baseline="0" dirty="0">
              <a:solidFill>
                <a:srgbClr val="000000"/>
              </a:solidFill>
            </a:endParaRPr>
          </a:p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775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baseline="0" dirty="0">
                <a:solidFill>
                  <a:srgbClr val="000000"/>
                </a:solidFill>
              </a:rPr>
              <a:t>Xamarin -&gt; React: both provide bridges to native APIs, Xamarin.Forms == cross-plat React views</a:t>
            </a:r>
          </a:p>
          <a:p>
            <a:r>
              <a:rPr lang="is-IS" baseline="0" dirty="0">
                <a:solidFill>
                  <a:srgbClr val="000000"/>
                </a:solidFill>
              </a:rPr>
              <a:t>Cordova -&gt; React: just a Web View, both support Web-like release agility</a:t>
            </a:r>
          </a:p>
          <a:p>
            <a:endParaRPr lang="is-IS" baseline="0" dirty="0">
              <a:solidFill>
                <a:srgbClr val="000000"/>
              </a:solidFill>
            </a:endParaRPr>
          </a:p>
          <a:p>
            <a:endParaRPr lang="is-IS" baseline="0" dirty="0">
              <a:solidFill>
                <a:srgbClr val="000000"/>
              </a:solidFill>
            </a:endParaRPr>
          </a:p>
          <a:p>
            <a:endParaRPr lang="is-IS" baseline="0" dirty="0">
              <a:solidFill>
                <a:srgbClr val="000000"/>
              </a:solidFill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PRISM FY16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>
                <a:solidFill>
                  <a:prstClr val="black"/>
                </a:solidFill>
              </a:rPr>
              <a:pPr/>
              <a:t>5/16/2016 11:19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1407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</a:t>
            </a:r>
            <a:r>
              <a:rPr lang="en-US" baseline="0" dirty="0"/>
              <a:t> one of the best reasons to use React Native is the vibrant community.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PRISM FY16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31365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5/16/2016 11:19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267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0" y="0"/>
            <a:ext cx="12435840" cy="69951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" name="Group 5"/>
          <p:cNvGrpSpPr>
            <a:grpSpLocks noChangeAspect="1"/>
          </p:cNvGrpSpPr>
          <p:nvPr userDrawn="1"/>
        </p:nvGrpSpPr>
        <p:grpSpPr bwMode="black">
          <a:xfrm>
            <a:off x="10701514" y="6270942"/>
            <a:ext cx="1277761" cy="274320"/>
            <a:chOff x="457200" y="1643393"/>
            <a:chExt cx="4492753" cy="96454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3039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378197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311739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9948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681252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015936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983013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52273968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7610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2427366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61009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" y="-1"/>
            <a:ext cx="12434711" cy="6994525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" name="Group 5"/>
          <p:cNvGrpSpPr>
            <a:grpSpLocks noChangeAspect="1"/>
          </p:cNvGrpSpPr>
          <p:nvPr userDrawn="1"/>
        </p:nvGrpSpPr>
        <p:grpSpPr bwMode="black">
          <a:xfrm>
            <a:off x="10701514" y="6270942"/>
            <a:ext cx="1277761" cy="274320"/>
            <a:chOff x="457200" y="1643393"/>
            <a:chExt cx="4492753" cy="96454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948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302759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2974991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5180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6601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84034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04577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 flipH="1">
            <a:off x="1" y="6083300"/>
            <a:ext cx="12436474" cy="911224"/>
          </a:xfrm>
          <a:prstGeom prst="rect">
            <a:avLst/>
          </a:prstGeom>
          <a:solidFill>
            <a:srgbClr val="000000">
              <a:alpha val="11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472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442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872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5477778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64164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58019">
                      <a:schemeClr val="tx1"/>
                    </a:gs>
                    <a:gs pos="7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 bwMode="black">
          <a:xfrm>
            <a:off x="10701514" y="6270942"/>
            <a:ext cx="1277761" cy="274320"/>
            <a:chOff x="457200" y="1643393"/>
            <a:chExt cx="4492753" cy="96454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1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072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721799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b="0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938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678412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9247496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9664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1035265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1" t="21787" r="7951" b="21787"/>
          <a:stretch/>
        </p:blipFill>
        <p:spPr>
          <a:xfrm>
            <a:off x="4197672" y="3040063"/>
            <a:ext cx="404113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3866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203">
          <p15:clr>
            <a:srgbClr val="FBAE40"/>
          </p15:clr>
        </p15:guide>
        <p15:guide id="2" pos="3917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326811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274640" y="1214438"/>
            <a:ext cx="11887200" cy="2092881"/>
          </a:xfrm>
        </p:spPr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9420648" y="6425604"/>
            <a:ext cx="2797315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rgbClr val="646464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297A4F99-ACB0-455C-9ED4-E11E9B642E3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608132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0" y="0"/>
            <a:ext cx="12435840" cy="69951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" name="Group 5"/>
          <p:cNvGrpSpPr>
            <a:grpSpLocks noChangeAspect="1"/>
          </p:cNvGrpSpPr>
          <p:nvPr userDrawn="1"/>
        </p:nvGrpSpPr>
        <p:grpSpPr bwMode="black">
          <a:xfrm>
            <a:off x="10701514" y="6270942"/>
            <a:ext cx="1277761" cy="274320"/>
            <a:chOff x="457200" y="1643393"/>
            <a:chExt cx="4492753" cy="96454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505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629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No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" y="-1"/>
            <a:ext cx="12434711" cy="6994525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6" name="Group 5"/>
          <p:cNvGrpSpPr>
            <a:grpSpLocks noChangeAspect="1"/>
          </p:cNvGrpSpPr>
          <p:nvPr userDrawn="1"/>
        </p:nvGrpSpPr>
        <p:grpSpPr bwMode="black">
          <a:xfrm>
            <a:off x="10701514" y="6270942"/>
            <a:ext cx="1277761" cy="274320"/>
            <a:chOff x="457200" y="1643393"/>
            <a:chExt cx="4492753" cy="96454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505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104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58019">
                      <a:schemeClr val="tx1"/>
                    </a:gs>
                    <a:gs pos="7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1" y="6083300"/>
            <a:ext cx="12436474" cy="911224"/>
            <a:chOff x="1" y="6083300"/>
            <a:chExt cx="12436474" cy="911224"/>
          </a:xfrm>
        </p:grpSpPr>
        <p:sp>
          <p:nvSpPr>
            <p:cNvPr id="11" name="Rectangle 10"/>
            <p:cNvSpPr/>
            <p:nvPr/>
          </p:nvSpPr>
          <p:spPr bwMode="auto">
            <a:xfrm flipH="1">
              <a:off x="1" y="6083300"/>
              <a:ext cx="12436474" cy="911224"/>
            </a:xfrm>
            <a:prstGeom prst="rect">
              <a:avLst/>
            </a:prstGeom>
            <a:solidFill>
              <a:srgbClr val="000000">
                <a:alpha val="11000"/>
              </a:srgb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32472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gray">
            <a:xfrm>
              <a:off x="631957" y="6414619"/>
              <a:ext cx="1160460" cy="2485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078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58019">
                      <a:schemeClr val="tx1"/>
                    </a:gs>
                    <a:gs pos="7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 bwMode="black">
          <a:xfrm>
            <a:off x="10701514" y="6270942"/>
            <a:ext cx="1277761" cy="274320"/>
            <a:chOff x="457200" y="1643393"/>
            <a:chExt cx="4492753" cy="96454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1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505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7374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58019">
                      <a:schemeClr val="tx1"/>
                    </a:gs>
                    <a:gs pos="7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1" y="6083300"/>
            <a:ext cx="12436474" cy="911224"/>
            <a:chOff x="1" y="6083300"/>
            <a:chExt cx="12436474" cy="911224"/>
          </a:xfrm>
        </p:grpSpPr>
        <p:sp>
          <p:nvSpPr>
            <p:cNvPr id="11" name="Rectangle 10"/>
            <p:cNvSpPr/>
            <p:nvPr/>
          </p:nvSpPr>
          <p:spPr bwMode="auto">
            <a:xfrm flipH="1">
              <a:off x="1" y="6083300"/>
              <a:ext cx="12436474" cy="911224"/>
            </a:xfrm>
            <a:prstGeom prst="rect">
              <a:avLst/>
            </a:prstGeom>
            <a:solidFill>
              <a:srgbClr val="000000">
                <a:alpha val="11000"/>
              </a:srgb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 contras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gray">
            <a:xfrm>
              <a:off x="631957" y="6414619"/>
              <a:ext cx="1160460" cy="2485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2568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745177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718832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228302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91235234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783133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14112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24280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19712"/>
      </p:ext>
    </p:extLst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36539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3370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71976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386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50893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775353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98493543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15633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44817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182583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48773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2463048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51555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258397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6799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00517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499311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 flipH="1">
            <a:off x="1" y="6083300"/>
            <a:ext cx="12436474" cy="911224"/>
          </a:xfrm>
          <a:prstGeom prst="rect">
            <a:avLst/>
          </a:prstGeom>
          <a:solidFill>
            <a:srgbClr val="000000">
              <a:alpha val="11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862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82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8238421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5008" y="1861968"/>
            <a:ext cx="5285502" cy="26468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26468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60395513-848A-4F66-BF50-983C3D977B94}" type="datetimeFigureOut">
              <a:rPr lang="en-US" smtClean="0">
                <a:solidFill>
                  <a:srgbClr val="505050"/>
                </a:solidFill>
              </a:rPr>
              <a:pPr/>
              <a:t>5/16/2016</a:t>
            </a:fld>
            <a:endParaRPr lang="en-US">
              <a:solidFill>
                <a:srgbClr val="50505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50505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18A22101-A7FA-49E8-850B-343DABCF2BE9}" type="slidenum">
              <a:rPr lang="en-US" smtClean="0">
                <a:solidFill>
                  <a:srgbClr val="505050"/>
                </a:solidFill>
              </a:rPr>
              <a:pPr/>
              <a:t>‹#›</a:t>
            </a:fld>
            <a:endParaRPr lang="en-US">
              <a:solidFill>
                <a:srgbClr val="505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82988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Subtitl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2133768"/>
            <a:ext cx="11887200" cy="1317284"/>
          </a:xfrm>
        </p:spPr>
        <p:txBody>
          <a:bodyPr>
            <a:spAutoFit/>
          </a:bodyPr>
          <a:lstStyle>
            <a:lvl1pPr marL="0" indent="0">
              <a:buFontTx/>
              <a:buNone/>
              <a:defRPr sz="1599"/>
            </a:lvl1pPr>
            <a:lvl2pPr>
              <a:defRPr sz="1599"/>
            </a:lvl2pPr>
            <a:lvl3pPr>
              <a:defRPr sz="1599"/>
            </a:lvl3pPr>
            <a:lvl4pPr>
              <a:defRPr sz="1599"/>
            </a:lvl4pPr>
            <a:lvl5pPr>
              <a:defRPr sz="1599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4636" y="1212850"/>
            <a:ext cx="11889564" cy="608012"/>
          </a:xfrm>
        </p:spPr>
        <p:txBody>
          <a:bodyPr vert="horz" wrap="square" lIns="146304" tIns="91440" rIns="146304" bIns="91440" rtlCol="0" anchor="t">
            <a:noAutofit/>
          </a:bodyPr>
          <a:lstStyle>
            <a:lvl1pPr marL="0" indent="0">
              <a:buFontTx/>
              <a:buNone/>
              <a:defRPr lang="en-US" sz="2000" b="0" cap="none" spc="-102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cs typeface="Segoe UI" pitchFamily="34" charset="0"/>
              </a:defRPr>
            </a:lvl1pPr>
            <a:lvl2pPr>
              <a:defRPr lang="en-US" sz="1599" dirty="0" smtClean="0"/>
            </a:lvl2pPr>
            <a:lvl3pPr>
              <a:defRPr lang="en-US" sz="1599" dirty="0" smtClean="0"/>
            </a:lvl3pPr>
            <a:lvl4pPr>
              <a:defRPr lang="en-US" sz="1399" dirty="0" smtClean="0"/>
            </a:lvl4pPr>
            <a:lvl5pPr>
              <a:defRPr lang="en-US" sz="1399" dirty="0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8713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228302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73153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928591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76362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3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0.xml"/><Relationship Id="rId21" Type="http://schemas.openxmlformats.org/officeDocument/2006/relationships/slideLayout" Target="../slideLayouts/slideLayout58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66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31" Type="http://schemas.openxmlformats.org/officeDocument/2006/relationships/theme" Target="../theme/theme3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07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4" r:id="rId1"/>
    <p:sldLayoutId id="2147484305" r:id="rId2"/>
    <p:sldLayoutId id="2147484306" r:id="rId3"/>
    <p:sldLayoutId id="2147484330" r:id="rId4"/>
    <p:sldLayoutId id="2147484307" r:id="rId5"/>
    <p:sldLayoutId id="2147484308" r:id="rId6"/>
    <p:sldLayoutId id="2147484309" r:id="rId7"/>
    <p:sldLayoutId id="2147484310" r:id="rId8"/>
    <p:sldLayoutId id="2147484311" r:id="rId9"/>
    <p:sldLayoutId id="2147484312" r:id="rId10"/>
    <p:sldLayoutId id="2147484313" r:id="rId11"/>
    <p:sldLayoutId id="2147484314" r:id="rId12"/>
    <p:sldLayoutId id="2147484315" r:id="rId13"/>
    <p:sldLayoutId id="2147484316" r:id="rId14"/>
    <p:sldLayoutId id="2147484317" r:id="rId15"/>
    <p:sldLayoutId id="2147484318" r:id="rId16"/>
    <p:sldLayoutId id="2147484319" r:id="rId17"/>
    <p:sldLayoutId id="2147484320" r:id="rId18"/>
    <p:sldLayoutId id="2147484321" r:id="rId19"/>
    <p:sldLayoutId id="2147484322" r:id="rId20"/>
    <p:sldLayoutId id="2147484323" r:id="rId21"/>
    <p:sldLayoutId id="2147484324" r:id="rId22"/>
    <p:sldLayoutId id="2147484325" r:id="rId23"/>
    <p:sldLayoutId id="2147484326" r:id="rId24"/>
    <p:sldLayoutId id="2147484327" r:id="rId25"/>
    <p:sldLayoutId id="2147484328" r:id="rId26"/>
    <p:sldLayoutId id="2147484329" r:id="rId27"/>
    <p:sldLayoutId id="2147484338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9734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42" r:id="rId1"/>
    <p:sldLayoutId id="2147484343" r:id="rId2"/>
    <p:sldLayoutId id="2147484344" r:id="rId3"/>
    <p:sldLayoutId id="2147484345" r:id="rId4"/>
    <p:sldLayoutId id="2147484346" r:id="rId5"/>
    <p:sldLayoutId id="2147484347" r:id="rId6"/>
    <p:sldLayoutId id="2147484348" r:id="rId7"/>
    <p:sldLayoutId id="2147484349" r:id="rId8"/>
    <p:sldLayoutId id="2147484350" r:id="rId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b="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b="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b="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b="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b="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2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436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2" r:id="rId1"/>
    <p:sldLayoutId id="2147484353" r:id="rId2"/>
    <p:sldLayoutId id="2147484354" r:id="rId3"/>
    <p:sldLayoutId id="2147484355" r:id="rId4"/>
    <p:sldLayoutId id="2147484356" r:id="rId5"/>
    <p:sldLayoutId id="2147484357" r:id="rId6"/>
    <p:sldLayoutId id="2147484358" r:id="rId7"/>
    <p:sldLayoutId id="2147484359" r:id="rId8"/>
    <p:sldLayoutId id="2147484360" r:id="rId9"/>
    <p:sldLayoutId id="2147484361" r:id="rId10"/>
    <p:sldLayoutId id="2147484362" r:id="rId11"/>
    <p:sldLayoutId id="2147484363" r:id="rId12"/>
    <p:sldLayoutId id="2147484364" r:id="rId13"/>
    <p:sldLayoutId id="2147484365" r:id="rId14"/>
    <p:sldLayoutId id="2147484366" r:id="rId15"/>
    <p:sldLayoutId id="2147484367" r:id="rId16"/>
    <p:sldLayoutId id="2147484368" r:id="rId17"/>
    <p:sldLayoutId id="2147484369" r:id="rId18"/>
    <p:sldLayoutId id="2147484370" r:id="rId19"/>
    <p:sldLayoutId id="2147484371" r:id="rId20"/>
    <p:sldLayoutId id="2147484372" r:id="rId21"/>
    <p:sldLayoutId id="2147484373" r:id="rId22"/>
    <p:sldLayoutId id="2147484374" r:id="rId23"/>
    <p:sldLayoutId id="2147484375" r:id="rId24"/>
    <p:sldLayoutId id="2147484376" r:id="rId25"/>
    <p:sldLayoutId id="2147484377" r:id="rId26"/>
    <p:sldLayoutId id="2147484378" r:id="rId27"/>
    <p:sldLayoutId id="2147484379" r:id="rId28"/>
    <p:sldLayoutId id="2147484380" r:id="rId29"/>
    <p:sldLayoutId id="2147484381" r:id="rId30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9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9.tiff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78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11" y="6214124"/>
            <a:ext cx="1554480" cy="571805"/>
          </a:xfrm>
          <a:prstGeom prst="rect">
            <a:avLst/>
          </a:prstGeom>
        </p:spPr>
      </p:pic>
      <p:sp>
        <p:nvSpPr>
          <p:cNvPr id="6" name="Title 3"/>
          <p:cNvSpPr txBox="1">
            <a:spLocks/>
          </p:cNvSpPr>
          <p:nvPr/>
        </p:nvSpPr>
        <p:spPr>
          <a:xfrm>
            <a:off x="276540" y="2168437"/>
            <a:ext cx="10815530" cy="1318593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6000" spc="-9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React Native on the Universal Windows Platform</a:t>
            </a:r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276539" y="4238146"/>
            <a:ext cx="11278151" cy="740414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400" spc="-9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Eric Rozell, Erik Schlegel</a:t>
            </a:r>
          </a:p>
          <a:p>
            <a:r>
              <a:rPr lang="en-US" sz="4400" spc="-9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    @</a:t>
            </a:r>
            <a:r>
              <a:rPr lang="en-US" sz="4400" spc="-90" dirty="0" err="1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ericrozell</a:t>
            </a:r>
            <a:r>
              <a:rPr lang="en-US" sz="4400" spc="-9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, @erikschlegel1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256" y="4979791"/>
            <a:ext cx="441971" cy="44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88762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What is React Native?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38843" y="2257661"/>
            <a:ext cx="11136086" cy="424731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Native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dirty="0">
                <a:solidFill>
                  <a:schemeClr val="bg1"/>
                </a:solidFill>
              </a:rPr>
              <a:t>Views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Asynchronous Execution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Touch Handling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Flexbox &amp; Styling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 err="1">
                <a:solidFill>
                  <a:schemeClr val="bg1"/>
                </a:solidFill>
              </a:rPr>
              <a:t>Polyfills</a:t>
            </a: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Extensibility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7901" y="2768137"/>
            <a:ext cx="3138411" cy="281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98667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React Native Demo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MoviesAppAndroi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0682" r="30725"/>
          <a:stretch/>
        </p:blipFill>
        <p:spPr>
          <a:xfrm>
            <a:off x="4823777" y="1407135"/>
            <a:ext cx="2788920" cy="541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81319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" y="0"/>
            <a:ext cx="12434711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0305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What language will be used?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50194" y="1992901"/>
            <a:ext cx="11136086" cy="424731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Framework Extensibility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Platform Symmetry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Native Performance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C# (for now…)</a:t>
            </a:r>
          </a:p>
        </p:txBody>
      </p:sp>
    </p:spTree>
    <p:extLst>
      <p:ext uri="{BB962C8B-B14F-4D97-AF65-F5344CB8AC3E}">
        <p14:creationId xmlns:p14="http://schemas.microsoft.com/office/powerpoint/2010/main" val="39907442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What native view framework will be used?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69405" y="1361960"/>
            <a:ext cx="7261926" cy="309623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Web View?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 err="1">
                <a:solidFill>
                  <a:schemeClr val="bg1"/>
                </a:solidFill>
              </a:rPr>
              <a:t>Windows.UI.Composition</a:t>
            </a:r>
            <a:r>
              <a:rPr lang="en-US" sz="3600" dirty="0">
                <a:solidFill>
                  <a:schemeClr val="bg1"/>
                </a:solidFill>
              </a:rPr>
              <a:t>?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 err="1">
                <a:solidFill>
                  <a:schemeClr val="bg1"/>
                </a:solidFill>
              </a:rPr>
              <a:t>Windows.UI.Xaml.UIElement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✔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" name="Rectangle 1"/>
          <p:cNvSpPr/>
          <p:nvPr/>
        </p:nvSpPr>
        <p:spPr>
          <a:xfrm>
            <a:off x="7764401" y="1361960"/>
            <a:ext cx="4538434" cy="55092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IViewManager</a:t>
            </a: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Name {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}</a:t>
            </a:r>
          </a:p>
          <a:p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UpdateProperties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FrameworkElement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viewToUpdate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ReactStylesDiffMap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props);</a:t>
            </a:r>
          </a:p>
          <a:p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FrameworkElement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CreateView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OnDropViewInstance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FrameworkElement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view);</a:t>
            </a:r>
          </a:p>
          <a:p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UpdateExtraData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FrameworkElement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root, 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object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extraData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ReceiveCommand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FrameworkElement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view,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commandId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JArray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9541019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345474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What JavaScript runtime will be used?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50194" y="1992901"/>
            <a:ext cx="11136086" cy="194514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 err="1">
                <a:solidFill>
                  <a:schemeClr val="bg1"/>
                </a:solidFill>
              </a:rPr>
              <a:t>JavaScriptCore</a:t>
            </a:r>
            <a:r>
              <a:rPr lang="en-US" sz="3600" dirty="0">
                <a:solidFill>
                  <a:schemeClr val="bg1"/>
                </a:solidFill>
              </a:rPr>
              <a:t>?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Chakra </a:t>
            </a:r>
            <a:r>
              <a:rPr lang="en-US" sz="36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✔</a:t>
            </a:r>
            <a:r>
              <a:rPr lang="en-US" sz="36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Rectangle 6"/>
          <p:cNvSpPr/>
          <p:nvPr/>
        </p:nvSpPr>
        <p:spPr>
          <a:xfrm>
            <a:off x="5698702" y="1684281"/>
            <a:ext cx="6412675" cy="507831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globalObject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.GlobalObject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requireFunction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globalObject.GetProperty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JavaScriptPropertyId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.FromString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"require"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));</a:t>
            </a: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moduleName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.FromString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MyModule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module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requireFunction.CallFunction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globalObject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moduleName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value =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.CreateObject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value.SetProperty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JavaScriptPropertyId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.FromString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"foo"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.FromInt32(42),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JavaScriptContext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.RunScript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myModule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require('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MyModule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'); 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value = { 'foo': 42 };"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5582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0" y="1345474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37325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How are the native threads managed?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245653" y="2070596"/>
            <a:ext cx="5865472" cy="480131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 </a:t>
            </a:r>
            <a:r>
              <a:rPr lang="en-US" sz="17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taskScheduler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LimitedConcurrencyTaskScheduler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(1);</a:t>
            </a:r>
          </a:p>
          <a:p>
            <a:endParaRPr lang="en-US" sz="17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 </a:t>
            </a:r>
            <a:r>
              <a:rPr lang="en-US" sz="17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taskFactory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TaskFactory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taskScheduler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sz="17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 </a:t>
            </a:r>
            <a:r>
              <a:rPr lang="en-US" sz="17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void</a:t>
            </a:r>
            <a:r>
              <a:rPr lang="en-US" sz="1700" dirty="0">
                <a:latin typeface="Consolas" panose="020B0609020204030204" pitchFamily="49" charset="0"/>
              </a:rPr>
              <a:t> </a:t>
            </a:r>
            <a:r>
              <a:rPr lang="en-US" sz="1700" dirty="0" err="1">
                <a:latin typeface="Consolas" panose="020B0609020204030204" pitchFamily="49" charset="0"/>
              </a:rPr>
              <a:t>RunOnQueue</a:t>
            </a:r>
            <a:r>
              <a:rPr lang="en-US" sz="1700" dirty="0">
                <a:latin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Action</a:t>
            </a:r>
            <a:r>
              <a:rPr lang="en-US" sz="1700" dirty="0">
                <a:latin typeface="Consolas" panose="020B0609020204030204" pitchFamily="49" charset="0"/>
              </a:rPr>
              <a:t> action)</a:t>
            </a:r>
          </a:p>
          <a:p>
            <a:r>
              <a:rPr lang="en-US" sz="1700" dirty="0">
                <a:latin typeface="Consolas" panose="020B0609020204030204" pitchFamily="49" charset="0"/>
              </a:rPr>
              <a:t>{</a:t>
            </a:r>
            <a:endParaRPr lang="en-US" sz="17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await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taskFactory.StartNew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(() =&gt;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try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action();</a:t>
            </a:r>
          </a:p>
          <a:p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catch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1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ex)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ShowRedBoxException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(ex);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});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1700" dirty="0"/>
          </a:p>
          <a:p>
            <a:endParaRPr lang="en-US" sz="1700" dirty="0"/>
          </a:p>
          <a:p>
            <a:endParaRPr lang="en-US" sz="1700" dirty="0"/>
          </a:p>
        </p:txBody>
      </p:sp>
      <p:sp>
        <p:nvSpPr>
          <p:cNvPr id="2" name="Rectangle 1"/>
          <p:cNvSpPr/>
          <p:nvPr/>
        </p:nvSpPr>
        <p:spPr>
          <a:xfrm>
            <a:off x="6375509" y="2070596"/>
            <a:ext cx="5796581" cy="480131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 </a:t>
            </a:r>
            <a:r>
              <a:rPr lang="en-US" sz="17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actionObservable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Subject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Action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&gt;();</a:t>
            </a:r>
          </a:p>
          <a:p>
            <a:endParaRPr lang="en-US" sz="17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 </a:t>
            </a:r>
            <a:r>
              <a:rPr lang="en-US" sz="17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subscription = 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actionObservable</a:t>
            </a:r>
            <a:endParaRPr lang="en-US" sz="17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.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ObserveOnDispatcher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.Subscribe(action =&gt;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{</a:t>
            </a:r>
          </a:p>
          <a:p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try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action();</a:t>
            </a:r>
          </a:p>
          <a:p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catch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1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Exception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ex) 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ShowRedBoxException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(ex);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});</a:t>
            </a:r>
          </a:p>
          <a:p>
            <a:endParaRPr lang="en-US" sz="17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 </a:t>
            </a:r>
            <a:r>
              <a:rPr lang="en-US" sz="17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async</a:t>
            </a:r>
            <a:r>
              <a:rPr lang="en-US" sz="17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void</a:t>
            </a:r>
            <a:r>
              <a:rPr lang="en-US" sz="1700" dirty="0">
                <a:latin typeface="Consolas" panose="020B0609020204030204" pitchFamily="49" charset="0"/>
              </a:rPr>
              <a:t> </a:t>
            </a:r>
            <a:r>
              <a:rPr lang="en-US" sz="1700" dirty="0" err="1">
                <a:latin typeface="Consolas" panose="020B0609020204030204" pitchFamily="49" charset="0"/>
              </a:rPr>
              <a:t>RunOnQueue</a:t>
            </a:r>
            <a:r>
              <a:rPr lang="en-US" sz="1700" dirty="0">
                <a:latin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Action</a:t>
            </a:r>
            <a:r>
              <a:rPr lang="en-US" sz="1700" dirty="0">
                <a:latin typeface="Consolas" panose="020B0609020204030204" pitchFamily="49" charset="0"/>
              </a:rPr>
              <a:t> action)</a:t>
            </a:r>
          </a:p>
          <a:p>
            <a:r>
              <a:rPr lang="en-US" sz="17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7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actionObservable.OnNext</a:t>
            </a:r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(action);</a:t>
            </a:r>
          </a:p>
          <a:p>
            <a:r>
              <a:rPr lang="en-US" sz="17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1700" dirty="0"/>
          </a:p>
        </p:txBody>
      </p:sp>
      <p:sp>
        <p:nvSpPr>
          <p:cNvPr id="3" name="TextBox 2"/>
          <p:cNvSpPr txBox="1"/>
          <p:nvPr/>
        </p:nvSpPr>
        <p:spPr>
          <a:xfrm>
            <a:off x="898326" y="1426182"/>
            <a:ext cx="4560125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JavaScript and Layout Threads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993736" y="1426182"/>
            <a:ext cx="4560125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UI Thread</a:t>
            </a:r>
          </a:p>
        </p:txBody>
      </p:sp>
    </p:spTree>
    <p:extLst>
      <p:ext uri="{BB962C8B-B14F-4D97-AF65-F5344CB8AC3E}">
        <p14:creationId xmlns:p14="http://schemas.microsoft.com/office/powerpoint/2010/main" val="414618736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 animBg="1"/>
      <p:bldP spid="3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69405" y="237325"/>
            <a:ext cx="11712798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How is data marshalled between native and JS?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69405" y="1348848"/>
            <a:ext cx="7303329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Convert(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JToken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json.Type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==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JTokenType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.Array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jsonArray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JArray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count = (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jsonArray.Count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result =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.CreateArray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(count);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&lt; count; ++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result.SetIndexedProperty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</a:t>
            </a:r>
            <a:r>
              <a:rPr lang="en-US" sz="16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.FromInt32(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), 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Convert(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jsonArray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]));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}</a:t>
            </a:r>
          </a:p>
          <a:p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.FromString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json.Value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&gt;());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else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json.Type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==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JTokenType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.FromString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json.Value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&gt;());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... */</a:t>
            </a:r>
          </a:p>
          <a:p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291812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69405" y="237325"/>
            <a:ext cx="11712798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How is data marshalled between native and JS?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269405" y="1403439"/>
            <a:ext cx="621665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Convert(</a:t>
            </a:r>
            <a:r>
              <a:rPr lang="en-US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JToken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json)</a:t>
            </a:r>
          </a:p>
          <a:p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str = json.ToString();</a:t>
            </a:r>
          </a:p>
          <a:p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value = </a:t>
            </a:r>
            <a:r>
              <a:rPr lang="en-US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.FromString(str);</a:t>
            </a:r>
          </a:p>
          <a:p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.GlobalObject</a:t>
            </a:r>
          </a:p>
          <a:p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.GetProperty(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"JSON"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.GetProperty(</a:t>
            </a:r>
            <a:r>
              <a:rPr lang="en-US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"parse"</a:t>
            </a:r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.CallFunction(value);</a:t>
            </a:r>
          </a:p>
          <a:p>
            <a:r>
              <a:rPr lang="en-US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69405" y="4737524"/>
            <a:ext cx="621665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JToken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Convert(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JavaScriptValue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json.ToString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JToken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.Parse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9270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345474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45655" y="237325"/>
            <a:ext cx="12167070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How are native modules registered?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197003" y="1562484"/>
            <a:ext cx="5494114" cy="286232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FooModule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NativeModuleBase</a:t>
            </a:r>
            <a:endParaRPr lang="en-US" dirty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override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Name =&gt;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"Foo"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[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ReactMethod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Debug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.WriteLine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$"</a:t>
            </a:r>
            <a:r>
              <a:rPr lang="en-US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5888120" y="1562484"/>
            <a:ext cx="6375680" cy="535531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FooViewManager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SimpleViewManager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Canvas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override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Name =&gt; 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"Foo"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[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ReactProp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"Bar"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)]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SetBar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/* ... */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protected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override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Canvas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CreateViewInstance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ThemedReactContext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reactContext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Canvas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97003" y="4604313"/>
            <a:ext cx="5494114" cy="230832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FooJSModule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: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JavaScriptModuleBase</a:t>
            </a:r>
            <a:endParaRPr lang="en-US" dirty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DoBar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Invoke(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qux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}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4193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00" dirty="0"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ea typeface="Segoe UI" pitchFamily="34" charset="0"/>
              </a:rPr>
              <a:t>What is React?</a:t>
            </a:r>
            <a:br>
              <a:rPr lang="en-US" spc="-100" dirty="0"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ea typeface="Segoe UI" pitchFamily="34" charset="0"/>
              </a:rPr>
            </a:b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742340" y="1212849"/>
            <a:ext cx="8102842" cy="5586145"/>
          </a:xfrm>
          <a:prstGeom prst="rect">
            <a:avLst/>
          </a:prstGeom>
          <a:solidFill>
            <a:srgbClr val="FFFFFF"/>
          </a:solidFill>
        </p:spPr>
        <p:txBody>
          <a:bodyPr wrap="square">
            <a:spAutoFit/>
          </a:bodyPr>
          <a:lstStyle/>
          <a:p>
            <a:r>
              <a:rPr lang="en-US" sz="2100" dirty="0" err="1">
                <a:solidFill>
                  <a:srgbClr val="268BD2"/>
                </a:solidFill>
                <a:latin typeface="source-code-pro"/>
              </a:rPr>
              <a:t>var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 HelloWorld 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=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 </a:t>
            </a:r>
            <a:r>
              <a:rPr lang="en-US" sz="2100" dirty="0" err="1">
                <a:solidFill>
                  <a:srgbClr val="637C84"/>
                </a:solidFill>
                <a:latin typeface="source-code-pro"/>
              </a:rPr>
              <a:t>React.createClass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({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render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: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 </a:t>
            </a:r>
            <a:r>
              <a:rPr lang="en-US" sz="2100" dirty="0">
                <a:solidFill>
                  <a:srgbClr val="268BD2"/>
                </a:solidFill>
                <a:latin typeface="source-code-pro"/>
              </a:rPr>
              <a:t>function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() {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  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return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 (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    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&lt;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p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&gt;</a:t>
            </a:r>
          </a:p>
          <a:p>
            <a:r>
              <a:rPr lang="en-US" sz="2100" dirty="0">
                <a:solidFill>
                  <a:srgbClr val="859900"/>
                </a:solidFill>
                <a:latin typeface="source-code-pro"/>
              </a:rPr>
              <a:t>      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  Hello, 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&lt;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input type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=</a:t>
            </a:r>
            <a:r>
              <a:rPr lang="en-US" sz="2100" dirty="0">
                <a:solidFill>
                  <a:srgbClr val="36958E"/>
                </a:solidFill>
                <a:latin typeface="source-code-pro"/>
              </a:rPr>
              <a:t>"text"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 placeholder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=</a:t>
            </a:r>
            <a:r>
              <a:rPr lang="en-US" sz="2100" dirty="0">
                <a:solidFill>
                  <a:srgbClr val="36958E"/>
                </a:solidFill>
                <a:latin typeface="source-code-pro"/>
              </a:rPr>
              <a:t>"Your name here"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 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/&gt;!</a:t>
            </a:r>
          </a:p>
          <a:p>
            <a:r>
              <a:rPr lang="en-US" sz="2100" dirty="0">
                <a:solidFill>
                  <a:srgbClr val="859900"/>
                </a:solidFill>
                <a:latin typeface="source-code-pro"/>
              </a:rPr>
              <a:t>       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 It is {</a:t>
            </a:r>
            <a:r>
              <a:rPr lang="en-US" sz="2100" dirty="0" err="1">
                <a:solidFill>
                  <a:srgbClr val="859900"/>
                </a:solidFill>
                <a:latin typeface="source-code-pro"/>
              </a:rPr>
              <a:t>this</a:t>
            </a:r>
            <a:r>
              <a:rPr lang="en-US" sz="2100" dirty="0" err="1">
                <a:solidFill>
                  <a:srgbClr val="637C84"/>
                </a:solidFill>
                <a:latin typeface="source-code-pro"/>
              </a:rPr>
              <a:t>.props.date.toTimeString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()}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    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&lt;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/p&gt;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   );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}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});</a:t>
            </a:r>
          </a:p>
          <a:p>
            <a:endParaRPr lang="en-US" sz="2100" dirty="0">
              <a:solidFill>
                <a:srgbClr val="637C84"/>
              </a:solidFill>
              <a:latin typeface="source-code-pro"/>
            </a:endParaRPr>
          </a:p>
          <a:p>
            <a:r>
              <a:rPr lang="en-US" sz="2100" dirty="0" err="1">
                <a:solidFill>
                  <a:srgbClr val="637C84"/>
                </a:solidFill>
                <a:latin typeface="source-code-pro"/>
              </a:rPr>
              <a:t>setInterval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(</a:t>
            </a:r>
            <a:r>
              <a:rPr lang="en-US" sz="2100" dirty="0">
                <a:solidFill>
                  <a:srgbClr val="268BD2"/>
                </a:solidFill>
                <a:latin typeface="source-code-pro"/>
              </a:rPr>
              <a:t>function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() {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</a:t>
            </a:r>
            <a:r>
              <a:rPr lang="en-US" sz="2100" dirty="0" err="1">
                <a:solidFill>
                  <a:srgbClr val="637C84"/>
                </a:solidFill>
                <a:latin typeface="source-code-pro"/>
              </a:rPr>
              <a:t>ReactDOM.render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(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  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&lt;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HelloWorld date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=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{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new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 </a:t>
            </a:r>
            <a:r>
              <a:rPr lang="en-US" sz="2100" dirty="0">
                <a:solidFill>
                  <a:srgbClr val="B58900"/>
                </a:solidFill>
                <a:latin typeface="source-code-pro"/>
              </a:rPr>
              <a:t>Date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()} </a:t>
            </a:r>
            <a:r>
              <a:rPr lang="en-US" sz="2100" dirty="0">
                <a:solidFill>
                  <a:srgbClr val="859900"/>
                </a:solidFill>
                <a:latin typeface="source-code-pro"/>
              </a:rPr>
              <a:t>/&gt;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,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  </a:t>
            </a:r>
            <a:r>
              <a:rPr lang="en-US" sz="2100" dirty="0" err="1">
                <a:solidFill>
                  <a:srgbClr val="B58900"/>
                </a:solidFill>
                <a:latin typeface="source-code-pro"/>
              </a:rPr>
              <a:t>document</a:t>
            </a:r>
            <a:r>
              <a:rPr lang="en-US" sz="2100" dirty="0" err="1">
                <a:solidFill>
                  <a:srgbClr val="637C84"/>
                </a:solidFill>
                <a:latin typeface="source-code-pro"/>
              </a:rPr>
              <a:t>.getElementById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(</a:t>
            </a:r>
            <a:r>
              <a:rPr lang="en-US" sz="2100" dirty="0">
                <a:solidFill>
                  <a:srgbClr val="36958E"/>
                </a:solidFill>
                <a:latin typeface="source-code-pro"/>
              </a:rPr>
              <a:t>'example'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)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  );</a:t>
            </a:r>
          </a:p>
          <a:p>
            <a:r>
              <a:rPr lang="en-US" sz="2100" dirty="0">
                <a:solidFill>
                  <a:srgbClr val="637C84"/>
                </a:solidFill>
                <a:latin typeface="source-code-pro"/>
              </a:rPr>
              <a:t>}, </a:t>
            </a:r>
            <a:r>
              <a:rPr lang="en-US" sz="2100" dirty="0">
                <a:solidFill>
                  <a:srgbClr val="36958E"/>
                </a:solidFill>
                <a:latin typeface="source-code-pro"/>
              </a:rPr>
              <a:t>500</a:t>
            </a:r>
            <a:r>
              <a:rPr lang="en-US" sz="2100" dirty="0">
                <a:solidFill>
                  <a:srgbClr val="637C84"/>
                </a:solidFill>
                <a:latin typeface="source-code-pro"/>
              </a:rPr>
              <a:t>);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769815596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345474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45655" y="237325"/>
            <a:ext cx="12167070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How are native modules registered?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45655" y="1665770"/>
            <a:ext cx="11969091" cy="230832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interface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IReactPackage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INativeModule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CreateNativeModules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ReactContext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reactContext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IReadOnlyList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IViewManager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CreateViewManagers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ReactContext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reactContext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IReadOnlyList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&gt;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CreateJavaScriptModulesConfig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860811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-2375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45655" y="237325"/>
            <a:ext cx="12167070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What is the native developer experience?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676" name="Picture 4" descr="windows, android, ios, development, developers, visual studio, visual studio 20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466" y="2638698"/>
            <a:ext cx="2789505" cy="2887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6653" y="2672990"/>
            <a:ext cx="3138411" cy="281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644603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Bringing F8 App to Windows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47673" y="3291836"/>
            <a:ext cx="6941127" cy="211134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i="1" strike="sngStrike" dirty="0">
                <a:solidFill>
                  <a:schemeClr val="bg1"/>
                </a:solidFill>
              </a:rPr>
              <a:t>“Write once, run anywhere”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i="1" dirty="0">
                <a:solidFill>
                  <a:schemeClr val="bg1"/>
                </a:solidFill>
              </a:rPr>
              <a:t>“Learn once, write anywhere”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40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789080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 bwMode="auto">
          <a:xfrm>
            <a:off x="0" y="0"/>
            <a:ext cx="12436475" cy="6994525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marR="0" lvl="2" indent="-28575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1400" spc="3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55376" y="248325"/>
            <a:ext cx="11525722" cy="6497874"/>
            <a:chOff x="598515" y="248325"/>
            <a:chExt cx="11525722" cy="6497874"/>
          </a:xfrm>
        </p:grpSpPr>
        <p:pic>
          <p:nvPicPr>
            <p:cNvPr id="5" name="Picture 2" descr="screenshot-app@2x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8515" y="248325"/>
              <a:ext cx="7689791" cy="64978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4"/>
            <a:srcRect l="18" t="3844" r="210"/>
            <a:stretch/>
          </p:blipFill>
          <p:spPr>
            <a:xfrm>
              <a:off x="8393754" y="277093"/>
              <a:ext cx="3730483" cy="63915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97270376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 bwMode="auto">
          <a:xfrm>
            <a:off x="0" y="0"/>
            <a:ext cx="12436475" cy="6994525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marR="0" lvl="2" indent="-28575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1400" spc="3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04" r="1"/>
          <a:stretch/>
        </p:blipFill>
        <p:spPr>
          <a:xfrm>
            <a:off x="843643" y="470954"/>
            <a:ext cx="10760442" cy="605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02829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Bringing F8 App to Windows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13716" y="1747733"/>
            <a:ext cx="11136086" cy="482285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3 developers, 3 weeks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Most time spent filling in missing modules…</a:t>
            </a:r>
          </a:p>
          <a:p>
            <a:pPr marL="1037871" lvl="1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 err="1">
                <a:solidFill>
                  <a:schemeClr val="bg1"/>
                </a:solidFill>
              </a:rPr>
              <a:t>SplitView</a:t>
            </a:r>
            <a:r>
              <a:rPr lang="en-US" sz="3600" dirty="0">
                <a:solidFill>
                  <a:schemeClr val="bg1"/>
                </a:solidFill>
              </a:rPr>
              <a:t>, </a:t>
            </a:r>
            <a:r>
              <a:rPr lang="en-US" sz="3600" dirty="0" err="1">
                <a:solidFill>
                  <a:schemeClr val="bg1"/>
                </a:solidFill>
              </a:rPr>
              <a:t>FlipView</a:t>
            </a:r>
            <a:r>
              <a:rPr lang="en-US" sz="3600" dirty="0">
                <a:solidFill>
                  <a:schemeClr val="bg1"/>
                </a:solidFill>
              </a:rPr>
              <a:t>, Clipboard, </a:t>
            </a:r>
            <a:r>
              <a:rPr lang="en-US" sz="3600" dirty="0" err="1">
                <a:solidFill>
                  <a:schemeClr val="bg1"/>
                </a:solidFill>
              </a:rPr>
              <a:t>AsyncStorage</a:t>
            </a:r>
            <a:r>
              <a:rPr lang="en-US" sz="3600" dirty="0">
                <a:solidFill>
                  <a:schemeClr val="bg1"/>
                </a:solidFill>
              </a:rPr>
              <a:t>, …</a:t>
            </a:r>
          </a:p>
          <a:p>
            <a:pPr marL="1037871" lvl="1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react-native-</a:t>
            </a:r>
            <a:r>
              <a:rPr lang="en-US" sz="3600" dirty="0" err="1">
                <a:solidFill>
                  <a:schemeClr val="bg1"/>
                </a:solidFill>
              </a:rPr>
              <a:t>fbsdk</a:t>
            </a:r>
            <a:r>
              <a:rPr lang="en-US" sz="3600" dirty="0">
                <a:solidFill>
                  <a:schemeClr val="bg1"/>
                </a:solidFill>
              </a:rPr>
              <a:t>, react-native-share</a:t>
            </a:r>
          </a:p>
          <a:p>
            <a:pPr marL="1037871" lvl="1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</a:rPr>
              <a:t>&lt; 1 week for style adaptation only</a:t>
            </a:r>
          </a:p>
          <a:p>
            <a:pPr marL="571500" indent="-5715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0656492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Bringing F8 App to Windows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3966356" y="1346571"/>
            <a:ext cx="4503762" cy="55399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1" i="0" u="none" strike="noStrike" cap="none" normalizeH="0" baseline="0" dirty="0">
              <a:ln>
                <a:noFill/>
              </a:ln>
              <a:solidFill>
                <a:srgbClr val="006699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styles =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StyleSheet.create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container: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flex: 1,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'white'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listView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ios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'transparent'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android: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  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'white'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windows: {</a:t>
            </a:r>
            <a:endParaRPr kumimoji="0" lang="en-US" altLang="en-US" sz="1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  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'white'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color: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'white'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fontWeight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'bold'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20,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});</a:t>
            </a:r>
            <a:endParaRPr lang="en-US" alt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226255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Bringing F8 App to Windows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122830" y="27077496"/>
            <a:ext cx="1461878" cy="103874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1" i="0" u="none" strike="noStrike" cap="none" normalizeH="0" baseline="0" dirty="0">
              <a:ln>
                <a:noFill/>
              </a:ln>
              <a:solidFill>
                <a:srgbClr val="006699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styles =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StyleSheet.create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container: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flex: 1,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'white'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listView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ios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'transparent'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android: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  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'white'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windows: {</a:t>
            </a:r>
            <a:endParaRPr kumimoji="0" lang="en-US" altLang="en-US" sz="1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   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'white'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headerTitle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color: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'white'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fontWeight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'bold'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 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fontSize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20,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});</a:t>
            </a:r>
            <a:endParaRPr lang="en-US" alt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22498" y="1958824"/>
            <a:ext cx="5649673" cy="48474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 class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F8TabsView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React.Component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...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render()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  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 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F8SplitView</a:t>
            </a:r>
            <a:endParaRPr kumimoji="0" lang="en-US" altLang="en-US" sz="1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 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ref=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splitView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  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paneWidth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={290}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 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panePosition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"left"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 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renderPaneView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.renderPaneView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}&gt;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 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&lt;View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style={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styles.content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key={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.props.tab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}&gt;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.renderContent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&lt;/View&gt;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&lt;/F8SplitView&gt;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...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6460423" y="1958824"/>
            <a:ext cx="5759356" cy="48474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F8TabsView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React.Component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...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render() 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&lt;F8DrawerLayout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ref=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"drawer"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drawerWidth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={290}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drawerPosition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"left"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renderNavigationView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.renderNavView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}&gt;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&lt;View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style={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styles.content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key={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.props.tab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}&gt;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kumimoji="0" lang="en-US" altLang="en-US" sz="1500" b="1" i="0" u="none" strike="noStrike" cap="none" normalizeH="0" baseline="0" dirty="0" err="1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.renderContent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&lt;/View&gt;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&lt;/F8DrawerLayout&gt;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...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7271" y="1330960"/>
            <a:ext cx="4560125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</a:rPr>
              <a:t>F8TabsView.windows.js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60038" y="1330960"/>
            <a:ext cx="4560125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solidFill>
                  <a:schemeClr val="bg1"/>
                </a:solidFill>
              </a:rPr>
              <a:t>F8TabsView.android.js</a:t>
            </a:r>
          </a:p>
        </p:txBody>
      </p:sp>
    </p:spTree>
    <p:extLst>
      <p:ext uri="{BB962C8B-B14F-4D97-AF65-F5344CB8AC3E}">
        <p14:creationId xmlns:p14="http://schemas.microsoft.com/office/powerpoint/2010/main" val="407040582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0"/>
            <a:ext cx="12436475" cy="6994525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marR="0" lvl="2" indent="-28575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1400" spc="3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 panose="020B0402040204020203" pitchFamily="34" charset="0"/>
              <a:ea typeface="Segoe UI" pitchFamily="34" charset="0"/>
              <a:cs typeface="Segoe UI Semilight" panose="020B0402040204020203" pitchFamily="34" charset="0"/>
            </a:endParaRP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525" y="249522"/>
            <a:ext cx="12133423" cy="64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15081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0078D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What lies ahead?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245" y="1816305"/>
            <a:ext cx="3199872" cy="19283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4927" y="4034452"/>
            <a:ext cx="4658340" cy="26203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4843" y="1361024"/>
            <a:ext cx="6915237" cy="2551000"/>
          </a:xfrm>
          <a:prstGeom prst="rect">
            <a:avLst/>
          </a:prstGeom>
        </p:spPr>
      </p:pic>
      <p:pic>
        <p:nvPicPr>
          <p:cNvPr id="5122" name="Picture 2" descr="https://assets-cdn.github.com/images/modules/logos_page/Octocat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0182" y="4154857"/>
            <a:ext cx="2704557" cy="2248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30915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66304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What is React?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http://i.imgur.com/W8K6jH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852" y="2583960"/>
            <a:ext cx="5906258" cy="3105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calendar.perfplanet.com/wp-content/uploads/2013/12/vjeux/5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5034" y="2583959"/>
            <a:ext cx="5856345" cy="3105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7555341" y="6299202"/>
            <a:ext cx="4793673" cy="627864"/>
            <a:chOff x="6604000" y="6354618"/>
            <a:chExt cx="4793673" cy="627864"/>
          </a:xfrm>
        </p:grpSpPr>
        <p:sp>
          <p:nvSpPr>
            <p:cNvPr id="3" name="TextBox 2"/>
            <p:cNvSpPr txBox="1"/>
            <p:nvPr/>
          </p:nvSpPr>
          <p:spPr>
            <a:xfrm>
              <a:off x="6604000" y="6354618"/>
              <a:ext cx="4793673" cy="6278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2400" dirty="0">
                  <a:solidFill>
                    <a:schemeClr val="bg1"/>
                  </a:solidFill>
                </a:rPr>
                <a:t>Images Credit:        @</a:t>
              </a:r>
              <a:r>
                <a:rPr lang="en-US" sz="2400" dirty="0" err="1">
                  <a:solidFill>
                    <a:schemeClr val="bg1"/>
                  </a:solidFill>
                </a:rPr>
                <a:t>vjeux</a:t>
              </a:r>
              <a:r>
                <a:rPr lang="en-US" sz="2400" dirty="0">
                  <a:solidFill>
                    <a:schemeClr val="bg1"/>
                  </a:solidFill>
                </a:rPr>
                <a:t>  </a:t>
              </a: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61235" y="6435113"/>
              <a:ext cx="441971" cy="4419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4551330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0078D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Open Source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https://assets-cdn.github.com/images/modules/logos_page/Octoca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320" y="1646303"/>
            <a:ext cx="2535214" cy="2107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87927" y="3999353"/>
            <a:ext cx="11684000" cy="259763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http://github.com/ReactWindows/react-native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http</a:t>
            </a:r>
            <a:r>
              <a:rPr lang="en-US" sz="3600">
                <a:solidFill>
                  <a:schemeClr val="bg1"/>
                </a:solidFill>
              </a:rPr>
              <a:t>://github.com/ReactWindows/f8app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>
                <a:solidFill>
                  <a:schemeClr val="bg1"/>
                </a:solidFill>
              </a:rPr>
              <a:t>@ReactWindows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349228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78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11" y="6214124"/>
            <a:ext cx="1554480" cy="5718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37" y="4619563"/>
            <a:ext cx="586283" cy="586283"/>
          </a:xfrm>
          <a:prstGeom prst="rect">
            <a:avLst/>
          </a:prstGeom>
        </p:spPr>
      </p:pic>
      <p:sp>
        <p:nvSpPr>
          <p:cNvPr id="5" name="Title 3"/>
          <p:cNvSpPr txBox="1">
            <a:spLocks/>
          </p:cNvSpPr>
          <p:nvPr/>
        </p:nvSpPr>
        <p:spPr>
          <a:xfrm>
            <a:off x="545968" y="1491855"/>
            <a:ext cx="10058336" cy="1887839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6000" spc="-9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Thank you!</a:t>
            </a:r>
          </a:p>
          <a:p>
            <a:endParaRPr lang="en-US" sz="6000" spc="-90" dirty="0"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  <a:p>
            <a:endParaRPr lang="en-US" sz="6000" spc="-90" dirty="0"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  <a:p>
            <a:r>
              <a:rPr lang="en-US" sz="6000" spc="-9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    </a:t>
            </a:r>
          </a:p>
          <a:p>
            <a:endParaRPr sz="6000" spc="-90" dirty="0"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4281" y="3879360"/>
            <a:ext cx="11075224" cy="152657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r>
              <a:rPr lang="en-US" sz="4000" spc="-9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Eric Rozell, Erik Schlegel</a:t>
            </a:r>
          </a:p>
          <a:p>
            <a:r>
              <a:rPr lang="en-US" sz="4000" spc="-9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    @</a:t>
            </a:r>
            <a:r>
              <a:rPr lang="en-US" sz="4000" spc="-90" dirty="0" err="1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ericrozell</a:t>
            </a:r>
            <a:r>
              <a:rPr lang="en-US" sz="4000" spc="-90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, @erikschlegel1</a:t>
            </a:r>
          </a:p>
        </p:txBody>
      </p:sp>
    </p:spTree>
    <p:extLst>
      <p:ext uri="{BB962C8B-B14F-4D97-AF65-F5344CB8AC3E}">
        <p14:creationId xmlns:p14="http://schemas.microsoft.com/office/powerpoint/2010/main" val="284793555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What is React Native?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764771" y="3250273"/>
            <a:ext cx="11454938" cy="203440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i="1" dirty="0">
                <a:solidFill>
                  <a:schemeClr val="bg1"/>
                </a:solidFill>
              </a:rPr>
              <a:t>“React Native enables you to build world-class application experiences on native platforms using a consistent developer experience based on JavaScript and React.”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942551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What is React Native?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47673" y="3291836"/>
            <a:ext cx="6941127" cy="211134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i="1" strike="sngStrike" dirty="0">
                <a:solidFill>
                  <a:schemeClr val="bg1"/>
                </a:solidFill>
              </a:rPr>
              <a:t>“Write once, run anywhere”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i="1" dirty="0">
                <a:solidFill>
                  <a:schemeClr val="bg1"/>
                </a:solidFill>
              </a:rPr>
              <a:t>“Learn once, write anywhere”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40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09886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>
            <a:off x="0" y="1238594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Horizontal Platform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 bwMode="auto">
          <a:xfrm>
            <a:off x="522515" y="4275117"/>
            <a:ext cx="1068780" cy="80752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iOS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767443" y="4275117"/>
            <a:ext cx="1486395" cy="807522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Android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428008" y="4275117"/>
            <a:ext cx="1068780" cy="807522"/>
          </a:xfrm>
          <a:prstGeom prst="rect">
            <a:avLst/>
          </a:prstGeom>
          <a:solidFill>
            <a:srgbClr val="107C1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UWP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704722" y="4275117"/>
            <a:ext cx="496670" cy="807522"/>
          </a:xfrm>
          <a:prstGeom prst="rect">
            <a:avLst/>
          </a:prstGeom>
          <a:solidFill>
            <a:srgbClr val="D83B0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…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5409326" y="4275117"/>
            <a:ext cx="1383360" cy="807522"/>
          </a:xfrm>
          <a:prstGeom prst="rect">
            <a:avLst/>
          </a:prstGeom>
          <a:solidFill>
            <a:srgbClr val="5C2D9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Web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22515" y="3598222"/>
            <a:ext cx="4678877" cy="518337"/>
          </a:xfrm>
          <a:prstGeom prst="rect">
            <a:avLst/>
          </a:prstGeom>
          <a:solidFill>
            <a:srgbClr val="FF8C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React Native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22514" y="2707575"/>
            <a:ext cx="6270172" cy="732090"/>
          </a:xfrm>
          <a:prstGeom prst="rect">
            <a:avLst/>
          </a:prstGeom>
          <a:solidFill>
            <a:srgbClr val="00BEF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React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053" y="1238593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800" i="1" dirty="0">
              <a:solidFill>
                <a:schemeClr val="bg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902707" y="2933210"/>
            <a:ext cx="6270172" cy="2375064"/>
            <a:chOff x="522514" y="2707577"/>
            <a:chExt cx="6270172" cy="2375064"/>
          </a:xfrm>
        </p:grpSpPr>
        <p:sp>
          <p:nvSpPr>
            <p:cNvPr id="16" name="Rectangle 15"/>
            <p:cNvSpPr/>
            <p:nvPr/>
          </p:nvSpPr>
          <p:spPr bwMode="auto">
            <a:xfrm>
              <a:off x="522515" y="4275119"/>
              <a:ext cx="1068780" cy="807522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iOS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767443" y="4275119"/>
              <a:ext cx="1486395" cy="807522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Android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3428008" y="4275119"/>
              <a:ext cx="1068780" cy="807522"/>
            </a:xfrm>
            <a:prstGeom prst="rect">
              <a:avLst/>
            </a:prstGeom>
            <a:solidFill>
              <a:srgbClr val="107C1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UWP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4704722" y="4275119"/>
              <a:ext cx="496670" cy="807522"/>
            </a:xfrm>
            <a:prstGeom prst="rect">
              <a:avLst/>
            </a:prstGeom>
            <a:solidFill>
              <a:srgbClr val="D83B0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…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5409326" y="4275119"/>
              <a:ext cx="1383360" cy="807522"/>
            </a:xfrm>
            <a:prstGeom prst="rect">
              <a:avLst/>
            </a:prstGeom>
            <a:solidFill>
              <a:srgbClr val="5C2D9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Web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522515" y="3598224"/>
              <a:ext cx="4678877" cy="518337"/>
            </a:xfrm>
            <a:prstGeom prst="rect">
              <a:avLst/>
            </a:prstGeom>
            <a:solidFill>
              <a:srgbClr val="FF8C00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React Native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522514" y="2707577"/>
              <a:ext cx="6270172" cy="732090"/>
            </a:xfrm>
            <a:prstGeom prst="rect">
              <a:avLst/>
            </a:prstGeom>
            <a:solidFill>
              <a:srgbClr val="00BEF4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React</a:t>
              </a: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223884" y="1703639"/>
            <a:ext cx="5323873" cy="424731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Share…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36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APIs and Paradigms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36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Tools and Languages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36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</a:rPr>
              <a:t>Code (80%)</a:t>
            </a:r>
          </a:p>
        </p:txBody>
      </p:sp>
    </p:spTree>
    <p:extLst>
      <p:ext uri="{BB962C8B-B14F-4D97-AF65-F5344CB8AC3E}">
        <p14:creationId xmlns:p14="http://schemas.microsoft.com/office/powerpoint/2010/main" val="23738137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Mobile Cross-Platform Options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cordova.jpg (640×286)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76"/>
          <a:stretch/>
        </p:blipFill>
        <p:spPr bwMode="auto">
          <a:xfrm>
            <a:off x="4353254" y="4133501"/>
            <a:ext cx="3982223" cy="1784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://appindex.com/wp-content/uploads/2014/08/Xamarin-Inc..zpoh_xamarin-logo-hexagon-blue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1964"/>
          <a:stretch/>
        </p:blipFill>
        <p:spPr bwMode="auto">
          <a:xfrm>
            <a:off x="2991135" y="2038515"/>
            <a:ext cx="5045959" cy="1338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205" y="4227450"/>
            <a:ext cx="1777773" cy="159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3103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69405" y="201699"/>
            <a:ext cx="11008195" cy="79406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defTabSz="932472" fontAlgn="base">
              <a:lnSpc>
                <a:spcPct val="95000"/>
              </a:lnSpc>
              <a:spcBef>
                <a:spcPct val="0"/>
              </a:spcBef>
              <a:spcAft>
                <a:spcPts val="1200"/>
              </a:spcAft>
            </a:pPr>
            <a:r>
              <a:rPr lang="en-US" sz="4800" spc="-100" dirty="0">
                <a:ln w="3175">
                  <a:noFill/>
                </a:ln>
                <a:gradFill>
                  <a:gsLst>
                    <a:gs pos="5000">
                      <a:srgbClr val="626262"/>
                    </a:gs>
                    <a:gs pos="100000">
                      <a:srgbClr val="626262"/>
                    </a:gs>
                  </a:gsLst>
                  <a:lin ang="5400000" scaled="1"/>
                </a:gradFill>
                <a:latin typeface="Segoe UI Light"/>
                <a:ea typeface="Segoe UI" pitchFamily="34" charset="0"/>
                <a:cs typeface="Segoe UI" pitchFamily="34" charset="0"/>
              </a:rPr>
              <a:t>Mobile Cross-Platform Options</a:t>
            </a:r>
          </a:p>
        </p:txBody>
      </p:sp>
      <p:cxnSp>
        <p:nvCxnSpPr>
          <p:cNvPr id="33" name="Straight Connector 32" hidden="1"/>
          <p:cNvCxnSpPr/>
          <p:nvPr/>
        </p:nvCxnSpPr>
        <p:spPr>
          <a:xfrm>
            <a:off x="359334" y="2812525"/>
            <a:ext cx="11712930" cy="0"/>
          </a:xfrm>
          <a:prstGeom prst="line">
            <a:avLst/>
          </a:prstGeom>
          <a:ln>
            <a:solidFill>
              <a:schemeClr val="accent6"/>
            </a:solidFill>
            <a:prstDash val="lg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707486" y="966888"/>
            <a:ext cx="6212511" cy="5812055"/>
            <a:chOff x="2835236" y="995763"/>
            <a:chExt cx="6212511" cy="5812055"/>
          </a:xfrm>
        </p:grpSpPr>
        <p:pic>
          <p:nvPicPr>
            <p:cNvPr id="1032" name="Picture 8" descr="cordova.jpg (640×286)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8316"/>
            <a:stretch/>
          </p:blipFill>
          <p:spPr bwMode="auto">
            <a:xfrm>
              <a:off x="6480438" y="4162376"/>
              <a:ext cx="1664540" cy="17844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http://appindex.com/wp-content/uploads/2014/08/Xamarin-Inc..zpoh_xamarin-logo-hexagon-blue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8491"/>
            <a:stretch/>
          </p:blipFill>
          <p:spPr bwMode="auto">
            <a:xfrm>
              <a:off x="5118319" y="2067390"/>
              <a:ext cx="1559288" cy="13389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" name="Group 2"/>
            <p:cNvGrpSpPr/>
            <p:nvPr/>
          </p:nvGrpSpPr>
          <p:grpSpPr>
            <a:xfrm>
              <a:off x="2835236" y="995763"/>
              <a:ext cx="6212511" cy="5812055"/>
              <a:chOff x="2209594" y="261485"/>
              <a:chExt cx="7474246" cy="6673587"/>
            </a:xfrm>
          </p:grpSpPr>
          <p:sp>
            <p:nvSpPr>
              <p:cNvPr id="2" name="Oval 1"/>
              <p:cNvSpPr/>
              <p:nvPr/>
            </p:nvSpPr>
            <p:spPr bwMode="auto">
              <a:xfrm>
                <a:off x="3806930" y="261485"/>
                <a:ext cx="4174836" cy="3998405"/>
              </a:xfrm>
              <a:prstGeom prst="ellipse">
                <a:avLst/>
              </a:prstGeom>
              <a:noFill/>
              <a:ln w="38100">
                <a:solidFill>
                  <a:schemeClr val="accent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8" name="Oval 7"/>
              <p:cNvSpPr/>
              <p:nvPr/>
            </p:nvSpPr>
            <p:spPr bwMode="auto">
              <a:xfrm>
                <a:off x="2209594" y="2922792"/>
                <a:ext cx="4174836" cy="3998405"/>
              </a:xfrm>
              <a:prstGeom prst="ellipse">
                <a:avLst/>
              </a:prstGeom>
              <a:noFill/>
              <a:ln w="38100">
                <a:solidFill>
                  <a:schemeClr val="accent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9" name="Oval 8"/>
              <p:cNvSpPr/>
              <p:nvPr/>
            </p:nvSpPr>
            <p:spPr bwMode="auto">
              <a:xfrm>
                <a:off x="5509004" y="2936667"/>
                <a:ext cx="4174836" cy="3998405"/>
              </a:xfrm>
              <a:prstGeom prst="ellipse">
                <a:avLst/>
              </a:prstGeom>
              <a:noFill/>
              <a:ln w="38100">
                <a:solidFill>
                  <a:schemeClr val="accent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400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81388" y="4256325"/>
              <a:ext cx="1777773" cy="1596590"/>
            </a:xfrm>
            <a:prstGeom prst="rect">
              <a:avLst/>
            </a:prstGeom>
          </p:spPr>
        </p:pic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4205" y="4227450"/>
            <a:ext cx="1777773" cy="159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21682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Community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 bwMode="auto">
          <a:xfrm>
            <a:off x="0" y="1238596"/>
            <a:ext cx="12436475" cy="5755929"/>
          </a:xfrm>
          <a:prstGeom prst="rect">
            <a:avLst/>
          </a:prstGeom>
          <a:solidFill>
            <a:srgbClr val="1878C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4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274638" y="1595998"/>
            <a:ext cx="11887200" cy="5478423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275,000+ users of React Chrome Extension</a:t>
            </a:r>
          </a:p>
          <a:p>
            <a:pPr marL="571500" indent="-571500">
              <a:buFont typeface="Arial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30,000+ GitHub stars</a:t>
            </a:r>
          </a:p>
          <a:p>
            <a:pPr marL="571500" indent="-571500">
              <a:buFont typeface="Arial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700+ React Native contributors</a:t>
            </a:r>
          </a:p>
          <a:p>
            <a:pPr marL="571500" indent="-571500">
              <a:buFont typeface="Arial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571500" indent="-571500">
              <a:buFont typeface="Arial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500+ Third Party Modules @ http://react.parts</a:t>
            </a:r>
          </a:p>
          <a:p>
            <a:pPr marL="571500" indent="-571500">
              <a:buFont typeface="Arial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3782" y="3238020"/>
            <a:ext cx="2601337" cy="60453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3782" y="3874083"/>
            <a:ext cx="2611047" cy="53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03267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WHITE TEMPLATE">
  <a:themeElements>
    <a:clrScheme name="PRISM 2015">
      <a:dk1>
        <a:srgbClr val="505050"/>
      </a:dk1>
      <a:lt1>
        <a:srgbClr val="FFFFFF"/>
      </a:lt1>
      <a:dk2>
        <a:srgbClr val="002050"/>
      </a:dk2>
      <a:lt2>
        <a:srgbClr val="D2D2D2"/>
      </a:lt2>
      <a:accent1>
        <a:srgbClr val="002050"/>
      </a:accent1>
      <a:accent2>
        <a:srgbClr val="008A00"/>
      </a:accent2>
      <a:accent3>
        <a:srgbClr val="00188F"/>
      </a:accent3>
      <a:accent4>
        <a:srgbClr val="0078D7"/>
      </a:accent4>
      <a:accent5>
        <a:srgbClr val="5C2D91"/>
      </a:accent5>
      <a:accent6>
        <a:srgbClr val="B4009E"/>
      </a:accent6>
      <a:hlink>
        <a:srgbClr val="002050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ISMFY16 General Session Template_v2.potx" id="{D699D293-0559-419E-B15D-C62FB8EB4133}" vid="{9CA49E95-DC82-4A23-8A22-A94056343C68}"/>
    </a:ext>
  </a:extLst>
</a:theme>
</file>

<file path=ppt/theme/theme2.xml><?xml version="1.0" encoding="utf-8"?>
<a:theme xmlns:a="http://schemas.openxmlformats.org/drawingml/2006/main" name="WINDOWS_10_COLOR TEMPLATE">
  <a:themeElements>
    <a:clrScheme name="Custom 20">
      <a:dk1>
        <a:srgbClr val="505050"/>
      </a:dk1>
      <a:lt1>
        <a:srgbClr val="FFFFFF"/>
      </a:lt1>
      <a:dk2>
        <a:srgbClr val="0078D7"/>
      </a:dk2>
      <a:lt2>
        <a:srgbClr val="FFFFFF"/>
      </a:lt2>
      <a:accent1>
        <a:srgbClr val="002050"/>
      </a:accent1>
      <a:accent2>
        <a:srgbClr val="B4009E"/>
      </a:accent2>
      <a:accent3>
        <a:srgbClr val="107C10"/>
      </a:accent3>
      <a:accent4>
        <a:srgbClr val="5C2D91"/>
      </a:accent4>
      <a:accent5>
        <a:srgbClr val="004B50"/>
      </a:accent5>
      <a:accent6>
        <a:srgbClr val="E81123"/>
      </a:accent6>
      <a:hlink>
        <a:srgbClr val="CDF4FF"/>
      </a:hlink>
      <a:folHlink>
        <a:srgbClr val="CDF4FF"/>
      </a:folHlink>
    </a:clrScheme>
    <a:fontScheme name="Segoe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indows_10_Event_template.potx" id="{797C4B0C-7A89-4D50-BF8D-46BD8A77D959}" vid="{AE2078F7-47F3-4FAC-B9CD-7D3B6A560D7A}"/>
    </a:ext>
  </a:extLst>
</a:theme>
</file>

<file path=ppt/theme/theme3.xml><?xml version="1.0" encoding="utf-8"?>
<a:theme xmlns:a="http://schemas.openxmlformats.org/drawingml/2006/main" name="2_WHITE TEMPLATE">
  <a:themeElements>
    <a:clrScheme name="PRISM 2015">
      <a:dk1>
        <a:srgbClr val="505050"/>
      </a:dk1>
      <a:lt1>
        <a:srgbClr val="FFFFFF"/>
      </a:lt1>
      <a:dk2>
        <a:srgbClr val="002050"/>
      </a:dk2>
      <a:lt2>
        <a:srgbClr val="D2D2D2"/>
      </a:lt2>
      <a:accent1>
        <a:srgbClr val="002050"/>
      </a:accent1>
      <a:accent2>
        <a:srgbClr val="008A00"/>
      </a:accent2>
      <a:accent3>
        <a:srgbClr val="00188F"/>
      </a:accent3>
      <a:accent4>
        <a:srgbClr val="0078D7"/>
      </a:accent4>
      <a:accent5>
        <a:srgbClr val="5C2D91"/>
      </a:accent5>
      <a:accent6>
        <a:srgbClr val="B4009E"/>
      </a:accent6>
      <a:hlink>
        <a:srgbClr val="002050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ISMFY16 General Session Template_v2.potx" id="{D699D293-0559-419E-B15D-C62FB8EB4133}" vid="{9CA49E95-DC82-4A23-8A22-A94056343C6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0E13FC0C2934E14484E212E125370C1C0020807D056BA4BB4BACE1AE523AC789A8" ma:contentTypeVersion="48" ma:contentTypeDescription="" ma:contentTypeScope="" ma:versionID="94791c2a8fd5beec714073002d6b5d85">
  <xsd:schema xmlns:xsd="http://www.w3.org/2001/XMLSchema" xmlns:xs="http://www.w3.org/2001/XMLSchema" xmlns:p="http://schemas.microsoft.com/office/2006/metadata/properties" xmlns:ns1="http://schemas.microsoft.com/sharepoint/v3" xmlns:ns2="ffda682f-c233-440f-ae5c-cc70b7af3c29" xmlns:ns3="230e9df3-be65-4c73-a93b-d1236ebd677e" xmlns:ns4="FFDA682F-C233-440F-AE5C-CC70B7AF3C29" targetNamespace="http://schemas.microsoft.com/office/2006/metadata/properties" ma:root="true" ma:fieldsID="c47515cf723a6a9c4fa88673ee57102c" ns1:_="" ns2:_="" ns3:_="" ns4:_="">
    <xsd:import namespace="http://schemas.microsoft.com/sharepoint/v3"/>
    <xsd:import namespace="ffda682f-c233-440f-ae5c-cc70b7af3c29"/>
    <xsd:import namespace="230e9df3-be65-4c73-a93b-d1236ebd677e"/>
    <xsd:import namespace="FFDA682F-C233-440F-AE5C-CC70B7AF3C29"/>
    <xsd:element name="properties">
      <xsd:complexType>
        <xsd:sequence>
          <xsd:element name="documentManagement">
            <xsd:complexType>
              <xsd:all>
                <xsd:element ref="ns2:c3c687fadeb54a6eb55eff253960dfb0" minOccurs="0"/>
                <xsd:element ref="ns3:TaxCatchAll" minOccurs="0"/>
                <xsd:element ref="ns3:TaxCatchAllLabel" minOccurs="0"/>
                <xsd:element ref="ns2:pa5d4577c25f482885598ec921f9a2a7" minOccurs="0"/>
                <xsd:element ref="ns2:d024865c22f74dfd987ba18ae53a02cb" minOccurs="0"/>
                <xsd:element ref="ns4:Event_x005f_x0020_Start_x005f_x0020_Date" minOccurs="0"/>
                <xsd:element ref="ns4:Event_x005f_x0020_End_x005f_x0020_Date" minOccurs="0"/>
                <xsd:element ref="ns4:Presentation_x005f_x0020_Date" minOccurs="0"/>
                <xsd:element ref="ns4:MS_x005f_x0020_Speaker" minOccurs="0"/>
                <xsd:element ref="ns4:External_x005f_x0020_Speaker" minOccurs="0"/>
                <xsd:element ref="ns1:Audience" minOccurs="0"/>
                <xsd:element ref="ns2:bafaaec354a049cf985a2e9cb6b9ae42" minOccurs="0"/>
                <xsd:element ref="ns2:e2f3afa1176b423b9a26014d7607bb74" minOccurs="0"/>
                <xsd:element ref="ns4:Session_x005f_x0020_Code" minOccurs="0"/>
                <xsd:element ref="ns4:MS_x005f_x0020_Content_x005f_x0020_Owner" minOccurs="0"/>
                <xsd:element ref="ns2:d74da4b6521649b2a1f3107422732558" minOccurs="0"/>
                <xsd:element ref="ns2:m1d4cc0042f74f6a97d9a7fbccdb31f0" minOccurs="0"/>
                <xsd:element ref="ns1:AverageRating" minOccurs="0"/>
                <xsd:element ref="ns2:SharedWithUsers" minOccurs="0"/>
                <xsd:element ref="ns3:TaxKeywordTaxHTField" minOccurs="0"/>
                <xsd:element ref="ns1:RatingCount" minOccurs="0"/>
                <xsd:element ref="ns1:RatedBy" minOccurs="0"/>
                <xsd:element ref="ns1:Ratings" minOccurs="0"/>
                <xsd:element ref="ns1:LikesCount" minOccurs="0"/>
                <xsd:element ref="ns1:LikedBy" minOccurs="0"/>
                <xsd:element ref="ns2:SharingHintHash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udience" ma:index="21" nillable="true" ma:displayName="Audience" ma:description="Target Audiences is a site column created by the Publishing feature. It is used to specify audiences to which this page will be targeted." ma:internalName="Audience" ma:readOnly="false">
      <xsd:simpleType>
        <xsd:restriction base="dms:Unknown"/>
      </xsd:simpleType>
    </xsd:element>
    <xsd:element name="AverageRating" ma:index="32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6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RatedBy" ma:index="37" nillable="true" ma:displayName="Rated By" ma:description="Users rated the item." ma:hidden="true" ma:list="UserInfo" ma:internalName="Rat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Ratings" ma:index="38" nillable="true" ma:displayName="User ratings" ma:description="User ratings for the item" ma:hidden="true" ma:internalName="Ratings">
      <xsd:simpleType>
        <xsd:restriction base="dms:Note"/>
      </xsd:simpleType>
    </xsd:element>
    <xsd:element name="LikesCount" ma:index="39" nillable="true" ma:displayName="Number of Likes" ma:internalName="LikesCount">
      <xsd:simpleType>
        <xsd:restriction base="dms:Unknown"/>
      </xsd:simpleType>
    </xsd:element>
    <xsd:element name="LikedBy" ma:index="40" nillable="true" ma:displayName="Liked By" ma:hidden="true" ma:list="UserInfo" ma:internalName="LikedBy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da682f-c233-440f-ae5c-cc70b7af3c29" elementFormDefault="qualified">
    <xsd:import namespace="http://schemas.microsoft.com/office/2006/documentManagement/types"/>
    <xsd:import namespace="http://schemas.microsoft.com/office/infopath/2007/PartnerControls"/>
    <xsd:element name="c3c687fadeb54a6eb55eff253960dfb0" ma:index="8" nillable="true" ma:taxonomy="true" ma:internalName="c3c687fadeb54a6eb55eff253960dfb0" ma:taxonomyFieldName="Event_x0020_Name" ma:displayName="Event Name" ma:readOnly="false" ma:default="" ma:fieldId="{c3c687fa-deb5-4a6e-b55e-ff253960dfb0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pa5d4577c25f482885598ec921f9a2a7" ma:index="12" nillable="true" ma:taxonomy="true" ma:internalName="pa5d4577c25f482885598ec921f9a2a7" ma:taxonomyFieldName="Event_x0020_Location" ma:displayName="Event Location" ma:readOnly="false" ma:default="" ma:fieldId="{9a5d4577-c25f-4828-8559-8ec921f9a2a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024865c22f74dfd987ba18ae53a02cb" ma:index="14" nillable="true" ma:taxonomy="true" ma:internalName="d024865c22f74dfd987ba18ae53a02cb" ma:taxonomyFieldName="Event_x0020_Venue" ma:displayName="Event Venue" ma:readOnly="false" ma:default="" ma:fieldId="{d024865c-22f7-4dfd-987b-a18ae53a02cb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bafaaec354a049cf985a2e9cb6b9ae42" ma:index="22" nillable="true" ma:taxonomy="true" ma:internalName="bafaaec354a049cf985a2e9cb6b9ae42" ma:taxonomyFieldName="Product" ma:displayName="Product" ma:readOnly="false" ma:default="" ma:fieldId="{bafaaec3-54a0-49cf-985a-2e9cb6b9ae42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2f3afa1176b423b9a26014d7607bb74" ma:index="24" nillable="true" ma:taxonomy="true" ma:internalName="e2f3afa1176b423b9a26014d7607bb74" ma:taxonomyFieldName="Campaign" ma:displayName="Campaign" ma:readOnly="false" ma:default="" ma:fieldId="{e2f3afa1-176b-423b-9a26-014d7607bb74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d74da4b6521649b2a1f3107422732558" ma:index="28" nillable="true" ma:taxonomy="true" ma:internalName="d74da4b6521649b2a1f3107422732558" ma:taxonomyFieldName="Track_2" ma:displayName="Track" ma:default="" ma:fieldId="{d74da4b6-5216-49b2-a1f3-107422732558}" ma:sspId="e385fb40-52d4-4fae-9c5b-3e8ff8a5878e" ma:termSetId="8b2cb1a9-d9e7-4004-9980-68b531ded940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m1d4cc0042f74f6a97d9a7fbccdb31f0" ma:index="30" nillable="true" ma:taxonomy="true" ma:internalName="m1d4cc0042f74f6a97d9a7fbccdb31f0" ma:taxonomyFieldName="Audience1" ma:displayName="Audience" ma:default="" ma:fieldId="{61d4cc00-42f7-4f6a-97d9-a7fbccdb31f0}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42" nillable="true" ma:displayName="Sharing Hint Hash" ma:internalName="SharingHintHash" ma:readOnly="true">
      <xsd:simpleType>
        <xsd:restriction base="dms:Text"/>
      </xsd:simpleType>
    </xsd:element>
    <xsd:element name="SharedWithDetails" ma:index="4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c6f752b4-ea7a-45d7-9c5a-f41f5c5d970f}" ma:internalName="TaxCatchAll" ma:showField="CatchAllData" ma:web="ffda682f-c233-440f-ae5c-cc70b7af3c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c6f752b4-ea7a-45d7-9c5a-f41f5c5d970f}" ma:internalName="TaxCatchAllLabel" ma:readOnly="true" ma:showField="CatchAllDataLabel" ma:web="ffda682f-c233-440f-ae5c-cc70b7af3c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DA682F-C233-440F-AE5C-CC70B7AF3C29" elementFormDefault="qualified">
    <xsd:import namespace="http://schemas.microsoft.com/office/2006/documentManagement/types"/>
    <xsd:import namespace="http://schemas.microsoft.com/office/infopath/2007/PartnerControls"/>
    <xsd:element name="Event_x005f_x0020_Start_x005f_x0020_Date" ma:index="16" nillable="true" ma:displayName="Event Start Date" ma:format="DateOnly" ma:internalName="Event_x0020_Start_x0020_Date" ma:readOnly="false">
      <xsd:simpleType>
        <xsd:restriction base="dms:DateTime"/>
      </xsd:simpleType>
    </xsd:element>
    <xsd:element name="Event_x005f_x0020_End_x005f_x0020_Date" ma:index="17" nillable="true" ma:displayName="Event End Date" ma:format="DateOnly" ma:internalName="Event_x0020_End_x0020_Date" ma:readOnly="false">
      <xsd:simpleType>
        <xsd:restriction base="dms:DateTime"/>
      </xsd:simpleType>
    </xsd:element>
    <xsd:element name="Presentation_x005f_x0020_Date" ma:index="18" nillable="true" ma:displayName="Presentation Date" ma:format="DateOnly" ma:internalName="Presentation_x0020_Date" ma:readOnly="false">
      <xsd:simpleType>
        <xsd:restriction base="dms:DateTime"/>
      </xsd:simpleType>
    </xsd:element>
    <xsd:element name="MS_x005f_x0020_Speaker" ma:index="19" nillable="true" ma:displayName="MS Speaker" ma:list="UserInfo" ma:SharePointGroup="0" ma:internalName="MS_x0020_Speaker" ma:readOnly="fals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5f_x0020_Speaker" ma:index="20" nillable="true" ma:displayName="External Speaker" ma:internalName="External_x0020_Speaker" ma:readOnly="false">
      <xsd:simpleType>
        <xsd:restriction base="dms:Text"/>
      </xsd:simpleType>
    </xsd:element>
    <xsd:element name="Session_x005f_x0020_Code" ma:index="26" nillable="true" ma:displayName="Session Code" ma:internalName="Session_x0020_Code" ma:readOnly="false">
      <xsd:simpleType>
        <xsd:restriction base="dms:Text"/>
      </xsd:simpleType>
    </xsd:element>
    <xsd:element name="MS_x005f_x0020_Content_x005f_x0020_Owner" ma:index="27" nillable="true" ma:displayName="MS Content Owner" ma:list="UserInfo" ma:SharePointGroup="0" ma:internalName="MS_x0020_Content_x0020_Owner" ma:readOnly="fals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41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30e9df3-be65-4c73-a93b-d1236ebd677e">
      <Value>195</Value>
      <Value>354</Value>
      <Value>353</Value>
      <Value>261</Value>
      <Value>196</Value>
    </TaxCatchAll>
    <SharedWithUsers xmlns="ffda682f-c233-440f-ae5c-cc70b7af3c29">
      <UserInfo>
        <DisplayName>Kevin Tigges</DisplayName>
        <AccountId>1833</AccountId>
        <AccountType/>
      </UserInfo>
      <UserInfo>
        <DisplayName>Helene Agerstig Wiese</DisplayName>
        <AccountId>11730</AccountId>
        <AccountType/>
      </UserInfo>
      <UserInfo>
        <DisplayName>Fabiola Uribe Perez</DisplayName>
        <AccountId>13275</AccountId>
        <AccountType/>
      </UserInfo>
      <UserInfo>
        <DisplayName>Andrea Castillo Barron (MXP Industrial S.A. DE C.V.)</DisplayName>
        <AccountId>13274</AccountId>
        <AccountType/>
      </UserInfo>
      <UserInfo>
        <DisplayName>Andrea Garcia Vazquez (MXP Industrial S.A. DE C.V.)</DisplayName>
        <AccountId>13276</AccountId>
        <AccountType/>
      </UserInfo>
      <UserInfo>
        <DisplayName>Robert Fernandez (N3 LLC)</DisplayName>
        <AccountId>1273</AccountId>
        <AccountType/>
      </UserInfo>
      <UserInfo>
        <DisplayName>Renata Artioli</DisplayName>
        <AccountId>16689</AccountId>
        <AccountType/>
      </UserInfo>
      <UserInfo>
        <DisplayName>Cindy Gamboa (Insight Global)</DisplayName>
        <AccountId>19924</AccountId>
        <AccountType/>
      </UserInfo>
      <UserInfo>
        <DisplayName>Muhammad Khan (Teleperformance USA)</DisplayName>
        <AccountId>21302</AccountId>
        <AccountType/>
      </UserInfo>
      <UserInfo>
        <DisplayName>Ulrika Jonsson</DisplayName>
        <AccountId>20591</AccountId>
        <AccountType/>
      </UserInfo>
      <UserInfo>
        <DisplayName>Rachel Bheeka (Proactive Hr Services Ltd)</DisplayName>
        <AccountId>22331</AccountId>
        <AccountType/>
      </UserInfo>
      <UserInfo>
        <DisplayName>Tamara Supica</DisplayName>
        <AccountId>23759</AccountId>
        <AccountType/>
      </UserInfo>
      <UserInfo>
        <DisplayName>Abe Pachikara</DisplayName>
        <AccountId>2835</AccountId>
        <AccountType/>
      </UserInfo>
      <UserInfo>
        <DisplayName>Kelly Donahoe</DisplayName>
        <AccountId>12094</AccountId>
        <AccountType/>
      </UserInfo>
      <UserInfo>
        <DisplayName>Fred Fu</DisplayName>
        <AccountId>27938</AccountId>
        <AccountType/>
      </UserInfo>
    </SharedWithUsers>
    <Session_x005f_x0020_Code xmlns="FFDA682F-C233-440F-AE5C-CC70B7AF3C29" xsi:nil="true"/>
    <d74da4b6521649b2a1f3107422732558 xmlns="ffda682f-c233-440f-ae5c-cc70b7af3c29">
      <Terms xmlns="http://schemas.microsoft.com/office/infopath/2007/PartnerControls"/>
    </d74da4b6521649b2a1f3107422732558>
    <LikesCount xmlns="http://schemas.microsoft.com/sharepoint/v3" xsi:nil="true"/>
    <d024865c22f74dfd987ba18ae53a02cb xmlns="ffda682f-c233-440f-ae5c-cc70b7af3c29">
      <Terms xmlns="http://schemas.microsoft.com/office/infopath/2007/PartnerControls"/>
    </d024865c22f74dfd987ba18ae53a02cb>
    <bafaaec354a049cf985a2e9cb6b9ae42 xmlns="ffda682f-c233-440f-ae5c-cc70b7af3c29">
      <Terms xmlns="http://schemas.microsoft.com/office/infopath/2007/PartnerControls"/>
    </bafaaec354a049cf985a2e9cb6b9ae42>
    <e2f3afa1176b423b9a26014d7607bb74 xmlns="ffda682f-c233-440f-ae5c-cc70b7af3c29">
      <Terms xmlns="http://schemas.microsoft.com/office/infopath/2007/PartnerControls"/>
    </e2f3afa1176b423b9a26014d7607bb74>
    <MS_x005f_x0020_Content_x005f_x0020_Owner xmlns="FFDA682F-C233-440F-AE5C-CC70B7AF3C29">
      <UserInfo>
        <DisplayName/>
        <AccountId xsi:nil="true"/>
        <AccountType/>
      </UserInfo>
    </MS_x005f_x0020_Content_x005f_x0020_Owner>
    <MS_x005f_x0020_Speaker xmlns="FFDA682F-C233-440F-AE5C-CC70B7AF3C29">
      <UserInfo>
        <DisplayName/>
        <AccountId xsi:nil="true"/>
        <AccountType/>
      </UserInfo>
    </MS_x005f_x0020_Speaker>
    <Ratings xmlns="http://schemas.microsoft.com/sharepoint/v3" xsi:nil="true"/>
    <Presentation_x005f_x0020_Date xmlns="FFDA682F-C233-440F-AE5C-CC70B7AF3C29" xsi:nil="true"/>
    <LikedBy xmlns="http://schemas.microsoft.com/sharepoint/v3">
      <UserInfo>
        <DisplayName/>
        <AccountId xsi:nil="true"/>
        <AccountType/>
      </UserInfo>
    </LikedBy>
    <Audience xmlns="http://schemas.microsoft.com/sharepoint/v3" xsi:nil="true"/>
    <c3c687fadeb54a6eb55eff253960dfb0 xmlns="ffda682f-c233-440f-ae5c-cc70b7af3c29">
      <Terms xmlns="http://schemas.microsoft.com/office/infopath/2007/PartnerControls"/>
    </c3c687fadeb54a6eb55eff253960dfb0>
    <Event_x005f_x0020_Start_x005f_x0020_Date xmlns="FFDA682F-C233-440F-AE5C-CC70B7AF3C29" xsi:nil="true"/>
    <External_x005f_x0020_Speaker xmlns="FFDA682F-C233-440F-AE5C-CC70B7AF3C29" xsi:nil="true"/>
    <Event_x005f_x0020_End_x005f_x0020_Date xmlns="FFDA682F-C233-440F-AE5C-CC70B7AF3C29" xsi:nil="true"/>
    <pa5d4577c25f482885598ec921f9a2a7 xmlns="ffda682f-c233-440f-ae5c-cc70b7af3c29">
      <Terms xmlns="http://schemas.microsoft.com/office/infopath/2007/PartnerControls"/>
    </pa5d4577c25f482885598ec921f9a2a7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Visual Identity</TermName>
          <TermId xmlns="http://schemas.microsoft.com/office/infopath/2007/PartnerControls">0d7b1aaf-adb9-4549-87f2-04218945c815</TermId>
        </TermInfo>
        <TermInfo xmlns="http://schemas.microsoft.com/office/infopath/2007/PartnerControls">
          <TermName xmlns="http://schemas.microsoft.com/office/infopath/2007/PartnerControls">brand guidelines</TermName>
          <TermId xmlns="http://schemas.microsoft.com/office/infopath/2007/PartnerControls">869c67fb-4ae4-4cf1-8315-33fbb28a6230</TermId>
        </TermInfo>
        <TermInfo xmlns="http://schemas.microsoft.com/office/infopath/2007/PartnerControls">
          <TermName xmlns="http://schemas.microsoft.com/office/infopath/2007/PartnerControls">grid</TermName>
          <TermId xmlns="http://schemas.microsoft.com/office/infopath/2007/PartnerControls">73ed6bc3-bea5-40dd-b0db-3e7c85d29c98</TermId>
        </TermInfo>
        <TermInfo xmlns="http://schemas.microsoft.com/office/infopath/2007/PartnerControls">
          <TermName xmlns="http://schemas.microsoft.com/office/infopath/2007/PartnerControls">MSVID</TermName>
          <TermId xmlns="http://schemas.microsoft.com/office/infopath/2007/PartnerControls">dc886432-d75b-4970-b95c-9b2d14decb15</TermId>
        </TermInfo>
        <TermInfo xmlns="http://schemas.microsoft.com/office/infopath/2007/PartnerControls">
          <TermName xmlns="http://schemas.microsoft.com/office/infopath/2007/PartnerControls">brand management</TermName>
          <TermId xmlns="http://schemas.microsoft.com/office/infopath/2007/PartnerControls">cac76500-9e66-48d2-9431-ad8489b366f1</TermId>
        </TermInfo>
      </Terms>
    </TaxKeywordTaxHTField>
    <m1d4cc0042f74f6a97d9a7fbccdb31f0 xmlns="ffda682f-c233-440f-ae5c-cc70b7af3c29">
      <Terms xmlns="http://schemas.microsoft.com/office/infopath/2007/PartnerControls"/>
    </m1d4cc0042f74f6a97d9a7fbccdb31f0>
    <RatedBy xmlns="http://schemas.microsoft.com/sharepoint/v3">
      <UserInfo>
        <DisplayName/>
        <AccountId xsi:nil="true"/>
        <AccountType/>
      </UserInfo>
    </RatedBy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698463-B0C2-4BEC-B663-35F4B9A515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fda682f-c233-440f-ae5c-cc70b7af3c29"/>
    <ds:schemaRef ds:uri="230e9df3-be65-4c73-a93b-d1236ebd677e"/>
    <ds:schemaRef ds:uri="FFDA682F-C233-440F-AE5C-CC70B7AF3C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230e9df3-be65-4c73-a93b-d1236ebd677e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ffda682f-c233-440f-ae5c-cc70b7af3c29"/>
    <ds:schemaRef ds:uri="http://purl.org/dc/elements/1.1/"/>
    <ds:schemaRef ds:uri="http://schemas.microsoft.com/office/2006/metadata/properties"/>
    <ds:schemaRef ds:uri="FFDA682F-C233-440F-AE5C-CC70B7AF3C29"/>
    <ds:schemaRef ds:uri="http://schemas.microsoft.com/sharepoint/v3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PRISMFY16 General Session Template_v2</Template>
  <TotalTime>46867</TotalTime>
  <Words>2302</Words>
  <Application>Microsoft Office PowerPoint</Application>
  <PresentationFormat>Custom</PresentationFormat>
  <Paragraphs>513</Paragraphs>
  <Slides>31</Slides>
  <Notes>28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Arial</vt:lpstr>
      <vt:lpstr>Calibri</vt:lpstr>
      <vt:lpstr>Consolas</vt:lpstr>
      <vt:lpstr>Segoe UI</vt:lpstr>
      <vt:lpstr>Segoe UI Light</vt:lpstr>
      <vt:lpstr>Segoe UI Semilight</vt:lpstr>
      <vt:lpstr>source-code-pro</vt:lpstr>
      <vt:lpstr>Wingdings</vt:lpstr>
      <vt:lpstr>1_WHITE TEMPLATE</vt:lpstr>
      <vt:lpstr>WINDOWS_10_COLOR TEMPLATE</vt:lpstr>
      <vt:lpstr>2_WHITE TEMPLATE</vt:lpstr>
      <vt:lpstr>PowerPoint Presentation</vt:lpstr>
      <vt:lpstr>What is React?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React Community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Culture Deep Dive 6-25-2015</dc:title>
  <dc:subject>&lt;Speech title here&gt;</dc:subject>
  <dc:creator>Sam Moore</dc:creator>
  <cp:keywords>brand management; grid; MSVID; brand guidelines; Visual Identity</cp:keywords>
  <dc:description>Template: _x000d_
Formatting: _x000d_
Audience Type:</dc:description>
  <cp:lastModifiedBy>Eric Rozell</cp:lastModifiedBy>
  <cp:revision>619</cp:revision>
  <cp:lastPrinted>2015-06-22T20:53:39Z</cp:lastPrinted>
  <dcterms:created xsi:type="dcterms:W3CDTF">2015-03-30T20:55:11Z</dcterms:created>
  <dcterms:modified xsi:type="dcterms:W3CDTF">2016-05-16T15:20:30Z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0x0101000E13FC0C2934E14484E212E125370C1C0020807D056BA4BB4BACE1AE523AC789A8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_dlc_DocIdItemGuid">
    <vt:lpwstr>b4394ed2-a0a7-4db8-9b1c-d35ece394581</vt:lpwstr>
  </property>
  <property fmtid="{D5CDD505-2E9C-101B-9397-08002B2CF9AE}" pid="12" name="WW Comms Activity Name">
    <vt:lpwstr/>
  </property>
  <property fmtid="{D5CDD505-2E9C-101B-9397-08002B2CF9AE}" pid="13" name="WW Comms Asset Type">
    <vt:lpwstr>638;#PR / Communications Guidance|1449004a-48ab-4bbb-8517-597b6ae9cf96</vt:lpwstr>
  </property>
  <property fmtid="{D5CDD505-2E9C-101B-9397-08002B2CF9AE}" pid="14" name="WW Comms Segment">
    <vt:lpwstr>287;#Corporate|0beeef6d-4e21-4b8f-8d5e-44fbbb51e9a9</vt:lpwstr>
  </property>
  <property fmtid="{D5CDD505-2E9C-101B-9397-08002B2CF9AE}" pid="15" name="WWComms Business Unit">
    <vt:lpwstr/>
  </property>
  <property fmtid="{D5CDD505-2E9C-101B-9397-08002B2CF9AE}" pid="16" name="WWComms Microsoft Products">
    <vt:lpwstr/>
  </property>
  <property fmtid="{D5CDD505-2E9C-101B-9397-08002B2CF9AE}" pid="17" name="WW Comms Activity">
    <vt:lpwstr>53;#One Microsoft Story|eee7120e-7abd-44cc-a0b5-3df2998df547</vt:lpwstr>
  </property>
  <property fmtid="{D5CDD505-2E9C-101B-9397-08002B2CF9AE}" pid="18" name="jd3834176c424f3ab326511d8f330ea7">
    <vt:lpwstr/>
  </property>
  <property fmtid="{D5CDD505-2E9C-101B-9397-08002B2CF9AE}" pid="19" name="WW Comms Best Practices Category">
    <vt:lpwstr/>
  </property>
  <property fmtid="{D5CDD505-2E9C-101B-9397-08002B2CF9AE}" pid="20" name="WW Comms Topic">
    <vt:lpwstr/>
  </property>
  <property fmtid="{D5CDD505-2E9C-101B-9397-08002B2CF9AE}" pid="21" name="WW Comms Region">
    <vt:lpwstr>3;#Worldwide|6b3e9e9d-e463-4f2a-87d5-d2e3a97a6133</vt:lpwstr>
  </property>
  <property fmtid="{D5CDD505-2E9C-101B-9397-08002B2CF9AE}" pid="22" name="TaxKeyword">
    <vt:lpwstr>195;#Visual Identity|0d7b1aaf-adb9-4549-87f2-04218945c815;#354;#brand guidelines|869c67fb-4ae4-4cf1-8315-33fbb28a6230;#353;#grid|73ed6bc3-bea5-40dd-b0db-3e7c85d29c98;#261;#MSVID|dc886432-d75b-4970-b95c-9b2d14decb15;#196;#brand management|cac76500-9e66-48d</vt:lpwstr>
  </property>
  <property fmtid="{D5CDD505-2E9C-101B-9397-08002B2CF9AE}" pid="23" name="Event Name">
    <vt:lpwstr/>
  </property>
  <property fmtid="{D5CDD505-2E9C-101B-9397-08002B2CF9AE}" pid="24" name="Track_2">
    <vt:lpwstr/>
  </property>
  <property fmtid="{D5CDD505-2E9C-101B-9397-08002B2CF9AE}" pid="25" name="Audience1">
    <vt:lpwstr/>
  </property>
</Properties>
</file>